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Lst>
  <p:sldIdLst>
    <p:sldId id="273" r:id="rId5"/>
    <p:sldId id="283" r:id="rId6"/>
    <p:sldId id="270" r:id="rId7"/>
    <p:sldId id="272" r:id="rId8"/>
    <p:sldId id="260" r:id="rId9"/>
    <p:sldId id="268" r:id="rId10"/>
    <p:sldId id="276" r:id="rId11"/>
    <p:sldId id="259" r:id="rId12"/>
    <p:sldId id="277" r:id="rId13"/>
    <p:sldId id="262" r:id="rId14"/>
  </p:sldIdLst>
  <p:sldSz cx="12192000" cy="6858000"/>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A522A08-74EB-49F4-8E48-CB3F8F3DD954}">
          <p14:sldIdLst>
            <p14:sldId id="273"/>
            <p14:sldId id="283"/>
            <p14:sldId id="270"/>
            <p14:sldId id="272"/>
            <p14:sldId id="260"/>
            <p14:sldId id="268"/>
            <p14:sldId id="276"/>
            <p14:sldId id="259"/>
            <p14:sldId id="277"/>
            <p14:sldId id="26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enda" initials="B" lastIdx="1" clrIdx="0">
    <p:extLst>
      <p:ext uri="{19B8F6BF-5375-455C-9EA6-DF929625EA0E}">
        <p15:presenceInfo xmlns:p15="http://schemas.microsoft.com/office/powerpoint/2012/main" userId="Brend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83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pport &lt;Independent Lift Company&gt;" userId="f5383543-fc55-4147-b259-94ed8bf7d3ba" providerId="ADAL" clId="{C2820759-6BAF-427A-84A9-91E071D9CB03}"/>
    <pc:docChg chg="custSel modSld">
      <pc:chgData name="Support &lt;Independent Lift Company&gt;" userId="f5383543-fc55-4147-b259-94ed8bf7d3ba" providerId="ADAL" clId="{C2820759-6BAF-427A-84A9-91E071D9CB03}" dt="2022-07-27T13:38:15.273" v="11" actId="1076"/>
      <pc:docMkLst>
        <pc:docMk/>
      </pc:docMkLst>
      <pc:sldChg chg="modSp mod">
        <pc:chgData name="Support &lt;Independent Lift Company&gt;" userId="f5383543-fc55-4147-b259-94ed8bf7d3ba" providerId="ADAL" clId="{C2820759-6BAF-427A-84A9-91E071D9CB03}" dt="2022-07-27T13:23:11.353" v="1" actId="14100"/>
        <pc:sldMkLst>
          <pc:docMk/>
          <pc:sldMk cId="1642594138" sldId="268"/>
        </pc:sldMkLst>
        <pc:picChg chg="mod">
          <ac:chgData name="Support &lt;Independent Lift Company&gt;" userId="f5383543-fc55-4147-b259-94ed8bf7d3ba" providerId="ADAL" clId="{C2820759-6BAF-427A-84A9-91E071D9CB03}" dt="2022-07-27T13:23:11.353" v="1" actId="14100"/>
          <ac:picMkLst>
            <pc:docMk/>
            <pc:sldMk cId="1642594138" sldId="268"/>
            <ac:picMk id="9" creationId="{8A35B16C-4774-41BA-B680-8E3727C31222}"/>
          </ac:picMkLst>
        </pc:picChg>
        <pc:picChg chg="mod">
          <ac:chgData name="Support &lt;Independent Lift Company&gt;" userId="f5383543-fc55-4147-b259-94ed8bf7d3ba" providerId="ADAL" clId="{C2820759-6BAF-427A-84A9-91E071D9CB03}" dt="2022-07-27T13:23:06.512" v="0" actId="14100"/>
          <ac:picMkLst>
            <pc:docMk/>
            <pc:sldMk cId="1642594138" sldId="268"/>
            <ac:picMk id="13" creationId="{3A9F0AED-C8AD-4008-AA7F-0C2ECAFD9CDC}"/>
          </ac:picMkLst>
        </pc:picChg>
      </pc:sldChg>
      <pc:sldChg chg="addSp delSp modSp mod">
        <pc:chgData name="Support &lt;Independent Lift Company&gt;" userId="f5383543-fc55-4147-b259-94ed8bf7d3ba" providerId="ADAL" clId="{C2820759-6BAF-427A-84A9-91E071D9CB03}" dt="2022-07-27T13:38:15.273" v="11" actId="1076"/>
        <pc:sldMkLst>
          <pc:docMk/>
          <pc:sldMk cId="3404467577" sldId="276"/>
        </pc:sldMkLst>
        <pc:spChg chg="del">
          <ac:chgData name="Support &lt;Independent Lift Company&gt;" userId="f5383543-fc55-4147-b259-94ed8bf7d3ba" providerId="ADAL" clId="{C2820759-6BAF-427A-84A9-91E071D9CB03}" dt="2022-07-27T13:34:54.510" v="2" actId="478"/>
          <ac:spMkLst>
            <pc:docMk/>
            <pc:sldMk cId="3404467577" sldId="276"/>
            <ac:spMk id="21" creationId="{45B86C03-7528-432E-9252-26D48A922D7B}"/>
          </ac:spMkLst>
        </pc:spChg>
        <pc:spChg chg="mod">
          <ac:chgData name="Support &lt;Independent Lift Company&gt;" userId="f5383543-fc55-4147-b259-94ed8bf7d3ba" providerId="ADAL" clId="{C2820759-6BAF-427A-84A9-91E071D9CB03}" dt="2022-07-27T13:38:15.273" v="11" actId="1076"/>
          <ac:spMkLst>
            <pc:docMk/>
            <pc:sldMk cId="3404467577" sldId="276"/>
            <ac:spMk id="22" creationId="{49330A05-49DA-4366-9295-4E691CAD6E36}"/>
          </ac:spMkLst>
        </pc:spChg>
        <pc:picChg chg="add mod">
          <ac:chgData name="Support &lt;Independent Lift Company&gt;" userId="f5383543-fc55-4147-b259-94ed8bf7d3ba" providerId="ADAL" clId="{C2820759-6BAF-427A-84A9-91E071D9CB03}" dt="2022-07-27T13:38:15.273" v="11" actId="1076"/>
          <ac:picMkLst>
            <pc:docMk/>
            <pc:sldMk cId="3404467577" sldId="276"/>
            <ac:picMk id="3" creationId="{BE6B1878-3CAE-AB75-AE38-FFC08DA4034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AC9C1B-AE40-4E68-BC0E-24A7F286FF6C}" type="doc">
      <dgm:prSet loTypeId="urn:microsoft.com/office/officeart/2005/8/layout/arrow2" loCatId="process" qsTypeId="urn:microsoft.com/office/officeart/2005/8/quickstyle/simple3" qsCatId="simple" csTypeId="urn:microsoft.com/office/officeart/2005/8/colors/accent0_1" csCatId="mainScheme" phldr="1"/>
      <dgm:spPr/>
      <dgm:t>
        <a:bodyPr/>
        <a:lstStyle/>
        <a:p>
          <a:endParaRPr lang="en-US"/>
        </a:p>
      </dgm:t>
    </dgm:pt>
    <dgm:pt modelId="{C663974D-7F4B-4836-A7C3-D59F4754D93B}">
      <dgm:prSet phldrT="[Text]" custT="1"/>
      <dgm:spPr/>
      <dgm:t>
        <a:bodyPr/>
        <a:lstStyle/>
        <a:p>
          <a:endParaRPr lang="en-US" sz="2000" i="1">
            <a:latin typeface="Verdana" panose="020B0604030504040204" pitchFamily="34" charset="0"/>
            <a:ea typeface="Verdana" panose="020B0604030504040204" pitchFamily="34" charset="0"/>
            <a:cs typeface="Verdana" panose="020B0604030504040204" pitchFamily="34" charset="0"/>
          </a:endParaRPr>
        </a:p>
        <a:p>
          <a:endParaRPr lang="en-US" sz="2400"/>
        </a:p>
      </dgm:t>
    </dgm:pt>
    <dgm:pt modelId="{DE14D24D-4397-4C9A-875B-456328FED142}" type="parTrans" cxnId="{65FEDC03-338C-4376-9406-53880BB88FC7}">
      <dgm:prSet/>
      <dgm:spPr/>
      <dgm:t>
        <a:bodyPr/>
        <a:lstStyle/>
        <a:p>
          <a:endParaRPr lang="en-US"/>
        </a:p>
      </dgm:t>
    </dgm:pt>
    <dgm:pt modelId="{6D59DA78-BA9F-4212-B2A3-F946CB921C62}" type="sibTrans" cxnId="{65FEDC03-338C-4376-9406-53880BB88FC7}">
      <dgm:prSet/>
      <dgm:spPr/>
      <dgm:t>
        <a:bodyPr/>
        <a:lstStyle/>
        <a:p>
          <a:endParaRPr lang="en-US"/>
        </a:p>
      </dgm:t>
    </dgm:pt>
    <dgm:pt modelId="{F4B9A714-A764-4C6B-9F00-081050047E1A}">
      <dgm:prSet phldrT="[Text]" custT="1"/>
      <dgm:spPr/>
      <dgm:t>
        <a:bodyPr/>
        <a:lstStyle/>
        <a:p>
          <a:endParaRPr lang="en-US" sz="2000" i="1">
            <a:latin typeface="Verdana" panose="020B0604030504040204" pitchFamily="34" charset="0"/>
            <a:ea typeface="Verdana" panose="020B0604030504040204" pitchFamily="34" charset="0"/>
            <a:cs typeface="Verdana" panose="020B0604030504040204" pitchFamily="34" charset="0"/>
          </a:endParaRPr>
        </a:p>
        <a:p>
          <a:endParaRPr lang="en-US" sz="2000" i="1">
            <a:latin typeface="Verdana" panose="020B0604030504040204" pitchFamily="34" charset="0"/>
            <a:ea typeface="Verdana" panose="020B0604030504040204" pitchFamily="34" charset="0"/>
            <a:cs typeface="Verdana" panose="020B0604030504040204" pitchFamily="34" charset="0"/>
          </a:endParaRPr>
        </a:p>
      </dgm:t>
    </dgm:pt>
    <dgm:pt modelId="{45CD7C0D-982A-41B4-90AA-2898D987446F}" type="parTrans" cxnId="{E2DFC2B9-D8CD-4130-BDF4-FDF2798E0830}">
      <dgm:prSet/>
      <dgm:spPr/>
      <dgm:t>
        <a:bodyPr/>
        <a:lstStyle/>
        <a:p>
          <a:endParaRPr lang="en-US"/>
        </a:p>
      </dgm:t>
    </dgm:pt>
    <dgm:pt modelId="{5ABDDE8A-DA27-4F08-BDE0-FC62F73C8803}" type="sibTrans" cxnId="{E2DFC2B9-D8CD-4130-BDF4-FDF2798E0830}">
      <dgm:prSet/>
      <dgm:spPr/>
      <dgm:t>
        <a:bodyPr/>
        <a:lstStyle/>
        <a:p>
          <a:endParaRPr lang="en-US"/>
        </a:p>
      </dgm:t>
    </dgm:pt>
    <dgm:pt modelId="{2BEA43FF-D484-471C-8CC9-7DF2CCE9C795}">
      <dgm:prSet phldrT="[Text]" custT="1"/>
      <dgm:spPr/>
      <dgm:t>
        <a:bodyPr/>
        <a:lstStyle/>
        <a:p>
          <a:endParaRPr lang="en-US" sz="2000" i="1">
            <a:latin typeface="Verdana" panose="020B0604030504040204" pitchFamily="34" charset="0"/>
            <a:ea typeface="Verdana" panose="020B0604030504040204" pitchFamily="34" charset="0"/>
            <a:cs typeface="Verdana" panose="020B0604030504040204" pitchFamily="34" charset="0"/>
          </a:endParaRPr>
        </a:p>
      </dgm:t>
    </dgm:pt>
    <dgm:pt modelId="{87C3B2E8-AF5B-4475-A2F1-F38EB06909DB}" type="sibTrans" cxnId="{005064E1-B8E7-4D2C-A242-11F284FAEB0F}">
      <dgm:prSet/>
      <dgm:spPr/>
      <dgm:t>
        <a:bodyPr/>
        <a:lstStyle/>
        <a:p>
          <a:endParaRPr lang="en-US"/>
        </a:p>
      </dgm:t>
    </dgm:pt>
    <dgm:pt modelId="{064D8CC6-EBED-4865-9124-5D7A7FE51091}" type="parTrans" cxnId="{005064E1-B8E7-4D2C-A242-11F284FAEB0F}">
      <dgm:prSet/>
      <dgm:spPr/>
      <dgm:t>
        <a:bodyPr/>
        <a:lstStyle/>
        <a:p>
          <a:endParaRPr lang="en-US"/>
        </a:p>
      </dgm:t>
    </dgm:pt>
    <dgm:pt modelId="{0C0FDDC1-EE85-4619-9732-214EA5EC8BB6}" type="pres">
      <dgm:prSet presAssocID="{CEAC9C1B-AE40-4E68-BC0E-24A7F286FF6C}" presName="arrowDiagram" presStyleCnt="0">
        <dgm:presLayoutVars>
          <dgm:chMax val="5"/>
          <dgm:dir/>
          <dgm:resizeHandles val="exact"/>
        </dgm:presLayoutVars>
      </dgm:prSet>
      <dgm:spPr/>
    </dgm:pt>
    <dgm:pt modelId="{4D53C9D8-4E26-4410-911E-674A4D87E5BE}" type="pres">
      <dgm:prSet presAssocID="{CEAC9C1B-AE40-4E68-BC0E-24A7F286FF6C}" presName="arrow" presStyleLbl="bgShp" presStyleIdx="0" presStyleCnt="1"/>
      <dgm:spPr>
        <a:solidFill>
          <a:schemeClr val="accent1"/>
        </a:solidFill>
        <a:ln>
          <a:solidFill>
            <a:schemeClr val="tx2"/>
          </a:solidFill>
        </a:ln>
      </dgm:spPr>
    </dgm:pt>
    <dgm:pt modelId="{4ABD70C2-1D4C-4CFC-8316-3C6F6515CD37}" type="pres">
      <dgm:prSet presAssocID="{CEAC9C1B-AE40-4E68-BC0E-24A7F286FF6C}" presName="arrowDiagram3" presStyleCnt="0"/>
      <dgm:spPr/>
    </dgm:pt>
    <dgm:pt modelId="{F8B429D2-6F84-462A-A5C4-3C537682F838}" type="pres">
      <dgm:prSet presAssocID="{2BEA43FF-D484-471C-8CC9-7DF2CCE9C795}" presName="bullet3a" presStyleLbl="node1" presStyleIdx="0" presStyleCnt="3"/>
      <dgm:spPr/>
    </dgm:pt>
    <dgm:pt modelId="{00E195D4-907D-4F36-8D88-3E2DC2EE2A4C}" type="pres">
      <dgm:prSet presAssocID="{2BEA43FF-D484-471C-8CC9-7DF2CCE9C795}" presName="textBox3a" presStyleLbl="revTx" presStyleIdx="0" presStyleCnt="3">
        <dgm:presLayoutVars>
          <dgm:bulletEnabled val="1"/>
        </dgm:presLayoutVars>
      </dgm:prSet>
      <dgm:spPr/>
    </dgm:pt>
    <dgm:pt modelId="{C69AF15C-E0C8-4EFD-97E0-5E3B28EAC412}" type="pres">
      <dgm:prSet presAssocID="{C663974D-7F4B-4836-A7C3-D59F4754D93B}" presName="bullet3b" presStyleLbl="node1" presStyleIdx="1" presStyleCnt="3"/>
      <dgm:spPr/>
    </dgm:pt>
    <dgm:pt modelId="{99603C97-0634-4F5C-8738-D2FFAA6C2274}" type="pres">
      <dgm:prSet presAssocID="{C663974D-7F4B-4836-A7C3-D59F4754D93B}" presName="textBox3b" presStyleLbl="revTx" presStyleIdx="1" presStyleCnt="3">
        <dgm:presLayoutVars>
          <dgm:bulletEnabled val="1"/>
        </dgm:presLayoutVars>
      </dgm:prSet>
      <dgm:spPr/>
    </dgm:pt>
    <dgm:pt modelId="{5CA9469F-552E-464C-A2E6-A91B9AA2620B}" type="pres">
      <dgm:prSet presAssocID="{F4B9A714-A764-4C6B-9F00-081050047E1A}" presName="bullet3c" presStyleLbl="node1" presStyleIdx="2" presStyleCnt="3"/>
      <dgm:spPr/>
    </dgm:pt>
    <dgm:pt modelId="{F8C991E6-07C4-4639-A590-474AC052B949}" type="pres">
      <dgm:prSet presAssocID="{F4B9A714-A764-4C6B-9F00-081050047E1A}" presName="textBox3c" presStyleLbl="revTx" presStyleIdx="2" presStyleCnt="3">
        <dgm:presLayoutVars>
          <dgm:bulletEnabled val="1"/>
        </dgm:presLayoutVars>
      </dgm:prSet>
      <dgm:spPr/>
    </dgm:pt>
  </dgm:ptLst>
  <dgm:cxnLst>
    <dgm:cxn modelId="{65FEDC03-338C-4376-9406-53880BB88FC7}" srcId="{CEAC9C1B-AE40-4E68-BC0E-24A7F286FF6C}" destId="{C663974D-7F4B-4836-A7C3-D59F4754D93B}" srcOrd="1" destOrd="0" parTransId="{DE14D24D-4397-4C9A-875B-456328FED142}" sibTransId="{6D59DA78-BA9F-4212-B2A3-F946CB921C62}"/>
    <dgm:cxn modelId="{D1210332-9F5B-41A4-B7CC-CC4D27FD84C2}" type="presOf" srcId="{2BEA43FF-D484-471C-8CC9-7DF2CCE9C795}" destId="{00E195D4-907D-4F36-8D88-3E2DC2EE2A4C}" srcOrd="0" destOrd="0" presId="urn:microsoft.com/office/officeart/2005/8/layout/arrow2"/>
    <dgm:cxn modelId="{7BB9783C-1BA6-4E8B-93C7-3310B5489DA8}" type="presOf" srcId="{F4B9A714-A764-4C6B-9F00-081050047E1A}" destId="{F8C991E6-07C4-4639-A590-474AC052B949}" srcOrd="0" destOrd="0" presId="urn:microsoft.com/office/officeart/2005/8/layout/arrow2"/>
    <dgm:cxn modelId="{45393E49-DDD7-4999-A31A-074B7070E983}" type="presOf" srcId="{C663974D-7F4B-4836-A7C3-D59F4754D93B}" destId="{99603C97-0634-4F5C-8738-D2FFAA6C2274}" srcOrd="0" destOrd="0" presId="urn:microsoft.com/office/officeart/2005/8/layout/arrow2"/>
    <dgm:cxn modelId="{E2DFC2B9-D8CD-4130-BDF4-FDF2798E0830}" srcId="{CEAC9C1B-AE40-4E68-BC0E-24A7F286FF6C}" destId="{F4B9A714-A764-4C6B-9F00-081050047E1A}" srcOrd="2" destOrd="0" parTransId="{45CD7C0D-982A-41B4-90AA-2898D987446F}" sibTransId="{5ABDDE8A-DA27-4F08-BDE0-FC62F73C8803}"/>
    <dgm:cxn modelId="{E77715DA-F06A-482D-A8BF-5D9E444E4E78}" type="presOf" srcId="{CEAC9C1B-AE40-4E68-BC0E-24A7F286FF6C}" destId="{0C0FDDC1-EE85-4619-9732-214EA5EC8BB6}" srcOrd="0" destOrd="0" presId="urn:microsoft.com/office/officeart/2005/8/layout/arrow2"/>
    <dgm:cxn modelId="{005064E1-B8E7-4D2C-A242-11F284FAEB0F}" srcId="{CEAC9C1B-AE40-4E68-BC0E-24A7F286FF6C}" destId="{2BEA43FF-D484-471C-8CC9-7DF2CCE9C795}" srcOrd="0" destOrd="0" parTransId="{064D8CC6-EBED-4865-9124-5D7A7FE51091}" sibTransId="{87C3B2E8-AF5B-4475-A2F1-F38EB06909DB}"/>
    <dgm:cxn modelId="{EC4201F0-C5A4-483C-82AF-54056792D3A5}" type="presParOf" srcId="{0C0FDDC1-EE85-4619-9732-214EA5EC8BB6}" destId="{4D53C9D8-4E26-4410-911E-674A4D87E5BE}" srcOrd="0" destOrd="0" presId="urn:microsoft.com/office/officeart/2005/8/layout/arrow2"/>
    <dgm:cxn modelId="{3FF6BC0D-B009-4213-80CF-6DAC9E57D8ED}" type="presParOf" srcId="{0C0FDDC1-EE85-4619-9732-214EA5EC8BB6}" destId="{4ABD70C2-1D4C-4CFC-8316-3C6F6515CD37}" srcOrd="1" destOrd="0" presId="urn:microsoft.com/office/officeart/2005/8/layout/arrow2"/>
    <dgm:cxn modelId="{55D6591F-ED7E-41FF-881E-BCC221D97EE9}" type="presParOf" srcId="{4ABD70C2-1D4C-4CFC-8316-3C6F6515CD37}" destId="{F8B429D2-6F84-462A-A5C4-3C537682F838}" srcOrd="0" destOrd="0" presId="urn:microsoft.com/office/officeart/2005/8/layout/arrow2"/>
    <dgm:cxn modelId="{303CA2B5-00B0-4E81-9892-3A05FE5A6F3F}" type="presParOf" srcId="{4ABD70C2-1D4C-4CFC-8316-3C6F6515CD37}" destId="{00E195D4-907D-4F36-8D88-3E2DC2EE2A4C}" srcOrd="1" destOrd="0" presId="urn:microsoft.com/office/officeart/2005/8/layout/arrow2"/>
    <dgm:cxn modelId="{7A639D34-A17B-4A4E-93D3-6918934F8BDE}" type="presParOf" srcId="{4ABD70C2-1D4C-4CFC-8316-3C6F6515CD37}" destId="{C69AF15C-E0C8-4EFD-97E0-5E3B28EAC412}" srcOrd="2" destOrd="0" presId="urn:microsoft.com/office/officeart/2005/8/layout/arrow2"/>
    <dgm:cxn modelId="{D758465A-8886-4A69-844C-E81F836977B5}" type="presParOf" srcId="{4ABD70C2-1D4C-4CFC-8316-3C6F6515CD37}" destId="{99603C97-0634-4F5C-8738-D2FFAA6C2274}" srcOrd="3" destOrd="0" presId="urn:microsoft.com/office/officeart/2005/8/layout/arrow2"/>
    <dgm:cxn modelId="{1047B5E4-5469-4672-B072-98F0DA0CBA4E}" type="presParOf" srcId="{4ABD70C2-1D4C-4CFC-8316-3C6F6515CD37}" destId="{5CA9469F-552E-464C-A2E6-A91B9AA2620B}" srcOrd="4" destOrd="0" presId="urn:microsoft.com/office/officeart/2005/8/layout/arrow2"/>
    <dgm:cxn modelId="{270E9C85-2769-4B13-A0C0-4C3B94D10D80}" type="presParOf" srcId="{4ABD70C2-1D4C-4CFC-8316-3C6F6515CD37}" destId="{F8C991E6-07C4-4639-A590-474AC052B949}" srcOrd="5" destOrd="0" presId="urn:microsoft.com/office/officeart/2005/8/layout/arrow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53C9D8-4E26-4410-911E-674A4D87E5BE}">
      <dsp:nvSpPr>
        <dsp:cNvPr id="0" name=""/>
        <dsp:cNvSpPr/>
      </dsp:nvSpPr>
      <dsp:spPr>
        <a:xfrm>
          <a:off x="78252" y="0"/>
          <a:ext cx="7611457" cy="4757161"/>
        </a:xfrm>
        <a:prstGeom prst="swooshArrow">
          <a:avLst>
            <a:gd name="adj1" fmla="val 25000"/>
            <a:gd name="adj2" fmla="val 25000"/>
          </a:avLst>
        </a:prstGeom>
        <a:solidFill>
          <a:schemeClr val="accent1"/>
        </a:solidFill>
        <a:ln>
          <a:solidFill>
            <a:schemeClr val="tx2"/>
          </a:solidFill>
        </a:ln>
        <a:effectLst/>
      </dsp:spPr>
      <dsp:style>
        <a:lnRef idx="0">
          <a:scrgbClr r="0" g="0" b="0"/>
        </a:lnRef>
        <a:fillRef idx="1">
          <a:scrgbClr r="0" g="0" b="0"/>
        </a:fillRef>
        <a:effectRef idx="1">
          <a:scrgbClr r="0" g="0" b="0"/>
        </a:effectRef>
        <a:fontRef idx="minor"/>
      </dsp:style>
    </dsp:sp>
    <dsp:sp modelId="{F8B429D2-6F84-462A-A5C4-3C537682F838}">
      <dsp:nvSpPr>
        <dsp:cNvPr id="0" name=""/>
        <dsp:cNvSpPr/>
      </dsp:nvSpPr>
      <dsp:spPr>
        <a:xfrm>
          <a:off x="1044907" y="3283392"/>
          <a:ext cx="197897" cy="197897"/>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0E195D4-907D-4F36-8D88-3E2DC2EE2A4C}">
      <dsp:nvSpPr>
        <dsp:cNvPr id="0" name=""/>
        <dsp:cNvSpPr/>
      </dsp:nvSpPr>
      <dsp:spPr>
        <a:xfrm>
          <a:off x="1143856" y="3382341"/>
          <a:ext cx="1773469" cy="1374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62" tIns="0" rIns="0" bIns="0" numCol="1" spcCol="1270" anchor="t" anchorCtr="0">
          <a:noAutofit/>
        </a:bodyPr>
        <a:lstStyle/>
        <a:p>
          <a:pPr marL="0" lvl="0" indent="0" algn="l" defTabSz="889000">
            <a:lnSpc>
              <a:spcPct val="90000"/>
            </a:lnSpc>
            <a:spcBef>
              <a:spcPct val="0"/>
            </a:spcBef>
            <a:spcAft>
              <a:spcPct val="35000"/>
            </a:spcAft>
            <a:buNone/>
          </a:pPr>
          <a:endParaRPr lang="en-US" sz="2000" i="1" kern="1200">
            <a:latin typeface="Verdana" panose="020B0604030504040204" pitchFamily="34" charset="0"/>
            <a:ea typeface="Verdana" panose="020B0604030504040204" pitchFamily="34" charset="0"/>
            <a:cs typeface="Verdana" panose="020B0604030504040204" pitchFamily="34" charset="0"/>
          </a:endParaRPr>
        </a:p>
      </dsp:txBody>
      <dsp:txXfrm>
        <a:off x="1143856" y="3382341"/>
        <a:ext cx="1773469" cy="1374819"/>
      </dsp:txXfrm>
    </dsp:sp>
    <dsp:sp modelId="{C69AF15C-E0C8-4EFD-97E0-5E3B28EAC412}">
      <dsp:nvSpPr>
        <dsp:cNvPr id="0" name=""/>
        <dsp:cNvSpPr/>
      </dsp:nvSpPr>
      <dsp:spPr>
        <a:xfrm>
          <a:off x="2791736" y="1990396"/>
          <a:ext cx="357738" cy="357738"/>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9603C97-0634-4F5C-8738-D2FFAA6C2274}">
      <dsp:nvSpPr>
        <dsp:cNvPr id="0" name=""/>
        <dsp:cNvSpPr/>
      </dsp:nvSpPr>
      <dsp:spPr>
        <a:xfrm>
          <a:off x="2970606" y="2169265"/>
          <a:ext cx="1826749" cy="2587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558" tIns="0" rIns="0" bIns="0" numCol="1" spcCol="1270" anchor="t" anchorCtr="0">
          <a:noAutofit/>
        </a:bodyPr>
        <a:lstStyle/>
        <a:p>
          <a:pPr marL="0" lvl="0" indent="0" algn="l" defTabSz="889000">
            <a:lnSpc>
              <a:spcPct val="90000"/>
            </a:lnSpc>
            <a:spcBef>
              <a:spcPct val="0"/>
            </a:spcBef>
            <a:spcAft>
              <a:spcPct val="35000"/>
            </a:spcAft>
            <a:buNone/>
          </a:pPr>
          <a:endParaRPr lang="en-US" sz="2000" i="1" kern="1200">
            <a:latin typeface="Verdana" panose="020B0604030504040204" pitchFamily="34" charset="0"/>
            <a:ea typeface="Verdana" panose="020B0604030504040204" pitchFamily="34" charset="0"/>
            <a:cs typeface="Verdana" panose="020B0604030504040204" pitchFamily="34" charset="0"/>
          </a:endParaRPr>
        </a:p>
        <a:p>
          <a:pPr marL="0" lvl="0" indent="0" algn="l" defTabSz="889000">
            <a:lnSpc>
              <a:spcPct val="90000"/>
            </a:lnSpc>
            <a:spcBef>
              <a:spcPct val="0"/>
            </a:spcBef>
            <a:spcAft>
              <a:spcPct val="35000"/>
            </a:spcAft>
            <a:buNone/>
          </a:pPr>
          <a:endParaRPr lang="en-US" sz="2400" kern="1200"/>
        </a:p>
      </dsp:txBody>
      <dsp:txXfrm>
        <a:off x="2970606" y="2169265"/>
        <a:ext cx="1826749" cy="2587895"/>
      </dsp:txXfrm>
    </dsp:sp>
    <dsp:sp modelId="{5CA9469F-552E-464C-A2E6-A91B9AA2620B}">
      <dsp:nvSpPr>
        <dsp:cNvPr id="0" name=""/>
        <dsp:cNvSpPr/>
      </dsp:nvSpPr>
      <dsp:spPr>
        <a:xfrm>
          <a:off x="4892499" y="1203561"/>
          <a:ext cx="494744" cy="494744"/>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8C991E6-07C4-4639-A590-474AC052B949}">
      <dsp:nvSpPr>
        <dsp:cNvPr id="0" name=""/>
        <dsp:cNvSpPr/>
      </dsp:nvSpPr>
      <dsp:spPr>
        <a:xfrm>
          <a:off x="5139871" y="1450934"/>
          <a:ext cx="1826749" cy="330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155" tIns="0" rIns="0" bIns="0" numCol="1" spcCol="1270" anchor="t" anchorCtr="0">
          <a:noAutofit/>
        </a:bodyPr>
        <a:lstStyle/>
        <a:p>
          <a:pPr marL="0" lvl="0" indent="0" algn="l" defTabSz="889000">
            <a:lnSpc>
              <a:spcPct val="90000"/>
            </a:lnSpc>
            <a:spcBef>
              <a:spcPct val="0"/>
            </a:spcBef>
            <a:spcAft>
              <a:spcPct val="35000"/>
            </a:spcAft>
            <a:buNone/>
          </a:pPr>
          <a:endParaRPr lang="en-US" sz="2000" i="1" kern="1200">
            <a:latin typeface="Verdana" panose="020B0604030504040204" pitchFamily="34" charset="0"/>
            <a:ea typeface="Verdana" panose="020B0604030504040204" pitchFamily="34" charset="0"/>
            <a:cs typeface="Verdana" panose="020B0604030504040204" pitchFamily="34" charset="0"/>
          </a:endParaRPr>
        </a:p>
        <a:p>
          <a:pPr marL="0" lvl="0" indent="0" algn="l" defTabSz="889000">
            <a:lnSpc>
              <a:spcPct val="90000"/>
            </a:lnSpc>
            <a:spcBef>
              <a:spcPct val="0"/>
            </a:spcBef>
            <a:spcAft>
              <a:spcPct val="35000"/>
            </a:spcAft>
            <a:buNone/>
          </a:pPr>
          <a:endParaRPr lang="en-US" sz="2000" i="1" kern="1200">
            <a:latin typeface="Verdana" panose="020B0604030504040204" pitchFamily="34" charset="0"/>
            <a:ea typeface="Verdana" panose="020B0604030504040204" pitchFamily="34" charset="0"/>
            <a:cs typeface="Verdana" panose="020B0604030504040204" pitchFamily="34" charset="0"/>
          </a:endParaRPr>
        </a:p>
      </dsp:txBody>
      <dsp:txXfrm>
        <a:off x="5139871" y="1450934"/>
        <a:ext cx="1826749" cy="330622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F239A9A-B4B0-4B32-B8CD-2E25E95134C4}"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50958354"/>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99A684-0CB7-41E9-A4DF-5D1C2CA5BF6F}"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8486409"/>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DD7C35-9E19-4518-A4B2-3B09CD8CC756}"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58039148"/>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196DA8-8897-4DDF-BFB6-5D83863C837A}"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917224692"/>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004436-CA73-4D53-89B4-2A5C7347BF2F}"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95819455"/>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004436-CA73-4D53-89B4-2A5C7347BF2F}"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3635368139"/>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61E721-B01C-4D5D-A3CA-2E5518383F10}"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857173154"/>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13FEF9-69D0-4F8C-A336-59491FBEDC47}"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214876651"/>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1E21DC-8981-44E6-BC8C-2BA8F673FFBB}"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772070671"/>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EB9C5D3-0140-4E75-8D7F-C0623D06DFD7}"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966023528"/>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5666F9-5B40-48E0-8DFD-99EF944CDD22}" type="datetimeFigureOut">
              <a:rPr lang="en-US" smtClean="0"/>
              <a:t>7/27/2022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375421541"/>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698D6B-2C72-4E21-9893-A649C6E2A47D}" type="datetimeFigureOut">
              <a:rPr lang="en-US" smtClean="0"/>
              <a:t>7/27/2022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526642774"/>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C86811C9-A66C-49F0-970E-F7B68D9109A0}" type="datetimeFigureOut">
              <a:rPr lang="en-US" smtClean="0"/>
              <a:t>7/27/2022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843365302"/>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1AE78-96A2-4A23-B183-3B6DB4374FE7}" type="datetimeFigureOut">
              <a:rPr lang="en-US" smtClean="0"/>
              <a:t>7/27/2022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484345052"/>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AE0757-B101-4811-9189-10EB2F458E2D}" type="datetimeFigureOut">
              <a:rPr lang="en-US" smtClean="0"/>
              <a:t>7/27/2022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256505303"/>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EBDC078-589F-40E3-816C-EE21D62B5BBA}" type="datetimeFigureOut">
              <a:rPr lang="en-US" smtClean="0"/>
              <a:t>7/27/2022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561579392"/>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7004436-CA73-4D53-89B4-2A5C7347BF2F}" type="datetimeFigureOut">
              <a:rPr lang="en-US" smtClean="0"/>
              <a:t>7/27/2022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106909947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5.png"/><Relationship Id="rId4" Type="http://schemas.openxmlformats.org/officeDocument/2006/relationships/diagramQuickStyle" Target="../diagrams/quickStyle1.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png"/><Relationship Id="rId7" Type="http://schemas.openxmlformats.org/officeDocument/2006/relationships/image" Target="../media/image19.emf"/><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5.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5.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jpg"/><Relationship Id="rId4" Type="http://schemas.openxmlformats.org/officeDocument/2006/relationships/image" Target="../media/image30.png"/><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4D2C8F-6E61-41F9-925C-E60A2FDA8628}"/>
              </a:ext>
            </a:extLst>
          </p:cNvPr>
          <p:cNvPicPr>
            <a:picLocks noChangeAspect="1"/>
          </p:cNvPicPr>
          <p:nvPr/>
        </p:nvPicPr>
        <p:blipFill>
          <a:blip r:embed="rId2"/>
          <a:stretch>
            <a:fillRect/>
          </a:stretch>
        </p:blipFill>
        <p:spPr>
          <a:xfrm>
            <a:off x="0" y="0"/>
            <a:ext cx="10347935" cy="6858000"/>
          </a:xfrm>
          <a:prstGeom prst="rect">
            <a:avLst/>
          </a:prstGeom>
        </p:spPr>
      </p:pic>
      <p:sp>
        <p:nvSpPr>
          <p:cNvPr id="8" name="TextBox 7">
            <a:extLst>
              <a:ext uri="{FF2B5EF4-FFF2-40B4-BE49-F238E27FC236}">
                <a16:creationId xmlns:a16="http://schemas.microsoft.com/office/drawing/2014/main" id="{4C2EDEFE-925F-4E55-8DC2-FFC7B4F67E83}"/>
              </a:ext>
            </a:extLst>
          </p:cNvPr>
          <p:cNvSpPr txBox="1"/>
          <p:nvPr/>
        </p:nvSpPr>
        <p:spPr>
          <a:xfrm>
            <a:off x="1004047" y="3589493"/>
            <a:ext cx="11187953" cy="3016210"/>
          </a:xfrm>
          <a:prstGeom prst="rect">
            <a:avLst/>
          </a:prstGeom>
          <a:noFill/>
        </p:spPr>
        <p:txBody>
          <a:bodyPr wrap="square" rtlCol="0">
            <a:spAutoFit/>
          </a:bodyPr>
          <a:lstStyle/>
          <a:p>
            <a:r>
              <a:rPr lang="en-GB" sz="9600" b="1">
                <a:solidFill>
                  <a:srgbClr val="FFC000"/>
                </a:solidFill>
                <a:latin typeface="Arial Black" panose="020B0A04020102020204" pitchFamily="34" charset="0"/>
              </a:rPr>
              <a:t>   </a:t>
            </a:r>
            <a:r>
              <a:rPr lang="en-GB" sz="15000" b="1">
                <a:solidFill>
                  <a:srgbClr val="FFC000"/>
                </a:solidFill>
                <a:latin typeface="Arial Black" panose="020B0A04020102020204" pitchFamily="34" charset="0"/>
              </a:rPr>
              <a:t>i</a:t>
            </a:r>
            <a:r>
              <a:rPr lang="en-GB" sz="15000" b="1">
                <a:latin typeface="Arial Black" panose="020B0A04020102020204" pitchFamily="34" charset="0"/>
              </a:rPr>
              <a:t>Lift</a:t>
            </a:r>
            <a:r>
              <a:rPr lang="en-GB" sz="15000" b="1">
                <a:solidFill>
                  <a:srgbClr val="FFC000"/>
                </a:solidFill>
                <a:latin typeface="Arial Black" panose="020B0A04020102020204" pitchFamily="34" charset="0"/>
              </a:rPr>
              <a:t>.ie</a:t>
            </a:r>
          </a:p>
          <a:p>
            <a:r>
              <a:rPr lang="en-GB" sz="4000" b="1">
                <a:solidFill>
                  <a:srgbClr val="FFC000"/>
                </a:solidFill>
                <a:latin typeface="Arial Black" panose="020B0A04020102020204" pitchFamily="34" charset="0"/>
              </a:rPr>
              <a:t>Independent Lift Company Ltd</a:t>
            </a:r>
            <a:endParaRPr lang="en-IE" sz="4000" b="1">
              <a:solidFill>
                <a:srgbClr val="FFC000"/>
              </a:solidFill>
              <a:latin typeface="Arial Black" panose="020B0A04020102020204" pitchFamily="34" charset="0"/>
            </a:endParaRPr>
          </a:p>
        </p:txBody>
      </p:sp>
    </p:spTree>
    <p:extLst>
      <p:ext uri="{BB962C8B-B14F-4D97-AF65-F5344CB8AC3E}">
        <p14:creationId xmlns:p14="http://schemas.microsoft.com/office/powerpoint/2010/main" val="2148321657"/>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59385" y="1168203"/>
            <a:ext cx="3790950" cy="1823495"/>
          </a:xfrm>
          <a:prstGeom prst="rect">
            <a:avLst/>
          </a:prstGeom>
        </p:spPr>
      </p:pic>
      <p:sp>
        <p:nvSpPr>
          <p:cNvPr id="2" name="TextBox 1"/>
          <p:cNvSpPr txBox="1"/>
          <p:nvPr/>
        </p:nvSpPr>
        <p:spPr>
          <a:xfrm>
            <a:off x="759385" y="2991698"/>
            <a:ext cx="4814225" cy="2985433"/>
          </a:xfrm>
          <a:prstGeom prst="rect">
            <a:avLst/>
          </a:prstGeom>
          <a:solidFill>
            <a:schemeClr val="bg1"/>
          </a:solidFill>
        </p:spPr>
        <p:txBody>
          <a:bodyPr wrap="square" rtlCol="0">
            <a:spAutoFit/>
          </a:bodyPr>
          <a:lstStyle/>
          <a:p>
            <a:r>
              <a:rPr lang="en-IE">
                <a:solidFill>
                  <a:schemeClr val="tx1">
                    <a:lumMod val="65000"/>
                    <a:lumOff val="35000"/>
                  </a:schemeClr>
                </a:solidFill>
              </a:rPr>
              <a:t>Independent Lift Co Ltd.</a:t>
            </a:r>
          </a:p>
          <a:p>
            <a:r>
              <a:rPr lang="en-IE">
                <a:solidFill>
                  <a:schemeClr val="tx1">
                    <a:lumMod val="65000"/>
                    <a:lumOff val="35000"/>
                  </a:schemeClr>
                </a:solidFill>
              </a:rPr>
              <a:t>D13</a:t>
            </a:r>
          </a:p>
          <a:p>
            <a:r>
              <a:rPr lang="en-IE">
                <a:solidFill>
                  <a:schemeClr val="tx1">
                    <a:lumMod val="65000"/>
                    <a:lumOff val="35000"/>
                  </a:schemeClr>
                </a:solidFill>
              </a:rPr>
              <a:t>M4 Interchange  Business Park</a:t>
            </a:r>
          </a:p>
          <a:p>
            <a:r>
              <a:rPr lang="en-IE">
                <a:solidFill>
                  <a:schemeClr val="tx1">
                    <a:lumMod val="65000"/>
                    <a:lumOff val="35000"/>
                  </a:schemeClr>
                </a:solidFill>
              </a:rPr>
              <a:t>Maynooth Road</a:t>
            </a:r>
          </a:p>
          <a:p>
            <a:r>
              <a:rPr lang="en-IE">
                <a:solidFill>
                  <a:schemeClr val="tx1">
                    <a:lumMod val="65000"/>
                    <a:lumOff val="35000"/>
                  </a:schemeClr>
                </a:solidFill>
              </a:rPr>
              <a:t>Celbridge</a:t>
            </a:r>
          </a:p>
          <a:p>
            <a:r>
              <a:rPr lang="en-IE">
                <a:solidFill>
                  <a:schemeClr val="tx1">
                    <a:lumMod val="65000"/>
                    <a:lumOff val="35000"/>
                  </a:schemeClr>
                </a:solidFill>
              </a:rPr>
              <a:t>Co Kildare</a:t>
            </a:r>
          </a:p>
          <a:p>
            <a:r>
              <a:rPr lang="en-IE" sz="4400" b="1">
                <a:solidFill>
                  <a:schemeClr val="tx1">
                    <a:lumMod val="65000"/>
                    <a:lumOff val="35000"/>
                  </a:schemeClr>
                </a:solidFill>
              </a:rPr>
              <a:t>T: 01 6270006 </a:t>
            </a:r>
          </a:p>
          <a:p>
            <a:r>
              <a:rPr lang="en-IE">
                <a:solidFill>
                  <a:schemeClr val="tx1">
                    <a:lumMod val="65000"/>
                    <a:lumOff val="35000"/>
                  </a:schemeClr>
                </a:solidFill>
              </a:rPr>
              <a:t>info@iLift.ie</a:t>
            </a:r>
          </a:p>
          <a:p>
            <a:endParaRPr lang="en-IE"/>
          </a:p>
        </p:txBody>
      </p:sp>
      <p:sp>
        <p:nvSpPr>
          <p:cNvPr id="3" name="TextBox 2">
            <a:extLst>
              <a:ext uri="{FF2B5EF4-FFF2-40B4-BE49-F238E27FC236}">
                <a16:creationId xmlns:a16="http://schemas.microsoft.com/office/drawing/2014/main" id="{20BC50C3-1D7E-4AD7-BEEA-8B66CF891B31}"/>
              </a:ext>
            </a:extLst>
          </p:cNvPr>
          <p:cNvSpPr txBox="1"/>
          <p:nvPr/>
        </p:nvSpPr>
        <p:spPr>
          <a:xfrm>
            <a:off x="2221831" y="6273225"/>
            <a:ext cx="7106967" cy="584775"/>
          </a:xfrm>
          <a:prstGeom prst="rect">
            <a:avLst/>
          </a:prstGeom>
          <a:noFill/>
        </p:spPr>
        <p:txBody>
          <a:bodyPr wrap="square" rtlCol="0">
            <a:spAutoFit/>
          </a:bodyPr>
          <a:lstStyle/>
          <a:p>
            <a:r>
              <a:rPr lang="en-GB" sz="3200" i="1" dirty="0">
                <a:latin typeface="Tahoma" panose="020B0604030504040204" pitchFamily="34" charset="0"/>
                <a:ea typeface="Tahoma" panose="020B0604030504040204" pitchFamily="34" charset="0"/>
                <a:cs typeface="Tahoma" panose="020B0604030504040204" pitchFamily="34" charset="0"/>
              </a:rPr>
              <a:t>Thank you for your attention!</a:t>
            </a:r>
            <a:endParaRPr lang="en-IE" sz="3200" i="1"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1D5BF207-EE84-4361-B031-CCD6879F2225}"/>
              </a:ext>
            </a:extLst>
          </p:cNvPr>
          <p:cNvPicPr>
            <a:picLocks noChangeAspect="1"/>
          </p:cNvPicPr>
          <p:nvPr/>
        </p:nvPicPr>
        <p:blipFill>
          <a:blip r:embed="rId2"/>
          <a:stretch>
            <a:fillRect/>
          </a:stretch>
        </p:blipFill>
        <p:spPr>
          <a:xfrm>
            <a:off x="10471385" y="5788151"/>
            <a:ext cx="1351160" cy="649925"/>
          </a:xfrm>
          <a:prstGeom prst="rect">
            <a:avLst/>
          </a:prstGeom>
        </p:spPr>
      </p:pic>
    </p:spTree>
    <p:extLst>
      <p:ext uri="{BB962C8B-B14F-4D97-AF65-F5344CB8AC3E}">
        <p14:creationId xmlns:p14="http://schemas.microsoft.com/office/powerpoint/2010/main" val="1159912388"/>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8AF521-8EBC-4A3F-B047-1099B672C7C4}"/>
              </a:ext>
            </a:extLst>
          </p:cNvPr>
          <p:cNvSpPr txBox="1"/>
          <p:nvPr/>
        </p:nvSpPr>
        <p:spPr>
          <a:xfrm>
            <a:off x="1117600" y="584200"/>
            <a:ext cx="5867400" cy="584775"/>
          </a:xfrm>
          <a:prstGeom prst="rect">
            <a:avLst/>
          </a:prstGeom>
          <a:noFill/>
        </p:spPr>
        <p:txBody>
          <a:bodyPr wrap="square" rtlCol="0">
            <a:spAutoFit/>
          </a:bodyPr>
          <a:lstStyle/>
          <a:p>
            <a:r>
              <a:rPr lang="en-IE" sz="3200" b="1" i="1">
                <a:solidFill>
                  <a:schemeClr val="accent1"/>
                </a:solidFill>
                <a:latin typeface="Verdana" panose="020B0604030504040204" pitchFamily="34" charset="0"/>
                <a:ea typeface="Verdana" panose="020B0604030504040204" pitchFamily="34" charset="0"/>
                <a:cs typeface="Verdana" panose="020B0604030504040204" pitchFamily="34" charset="0"/>
              </a:rPr>
              <a:t>Our Evolution</a:t>
            </a:r>
          </a:p>
        </p:txBody>
      </p:sp>
      <p:graphicFrame>
        <p:nvGraphicFramePr>
          <p:cNvPr id="6" name="Diagram 5">
            <a:extLst>
              <a:ext uri="{FF2B5EF4-FFF2-40B4-BE49-F238E27FC236}">
                <a16:creationId xmlns:a16="http://schemas.microsoft.com/office/drawing/2014/main" id="{BC420959-03B1-4E7B-BED9-08B2D940E8C1}"/>
              </a:ext>
            </a:extLst>
          </p:cNvPr>
          <p:cNvGraphicFramePr/>
          <p:nvPr/>
        </p:nvGraphicFramePr>
        <p:xfrm>
          <a:off x="-1" y="1509204"/>
          <a:ext cx="7767962" cy="47571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0F979C0B-C5EE-4235-81CC-082ADE0351FB}"/>
              </a:ext>
            </a:extLst>
          </p:cNvPr>
          <p:cNvSpPr/>
          <p:nvPr/>
        </p:nvSpPr>
        <p:spPr>
          <a:xfrm>
            <a:off x="1117601" y="5231015"/>
            <a:ext cx="1350392" cy="1231929"/>
          </a:xfrm>
          <a:prstGeom prst="rect">
            <a:avLst/>
          </a:prstGeom>
          <a:blipFill dpi="0" rotWithShape="1">
            <a:blip r:embed="rId7"/>
            <a:srcRect/>
            <a:stretch>
              <a:fillRect l="13570" t="25" r="10940" b="-18711"/>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ectangle 6">
            <a:extLst>
              <a:ext uri="{FF2B5EF4-FFF2-40B4-BE49-F238E27FC236}">
                <a16:creationId xmlns:a16="http://schemas.microsoft.com/office/drawing/2014/main" id="{3B345F56-4E5C-4D88-B382-740EC38F2F47}"/>
              </a:ext>
            </a:extLst>
          </p:cNvPr>
          <p:cNvSpPr/>
          <p:nvPr/>
        </p:nvSpPr>
        <p:spPr>
          <a:xfrm>
            <a:off x="3114289" y="4077080"/>
            <a:ext cx="1226693" cy="1445013"/>
          </a:xfrm>
          <a:prstGeom prst="rect">
            <a:avLst/>
          </a:prstGeom>
          <a:blipFill dpi="0" rotWithShape="1">
            <a:blip r:embed="rId8"/>
            <a:srcRect/>
            <a:stretch>
              <a:fillRect l="12601" t="8446" r="12601" b="8446"/>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8">
            <a:extLst>
              <a:ext uri="{FF2B5EF4-FFF2-40B4-BE49-F238E27FC236}">
                <a16:creationId xmlns:a16="http://schemas.microsoft.com/office/drawing/2014/main" id="{1342BCF4-A32F-499B-AC25-D2E06D4C0C08}"/>
              </a:ext>
            </a:extLst>
          </p:cNvPr>
          <p:cNvSpPr/>
          <p:nvPr/>
        </p:nvSpPr>
        <p:spPr>
          <a:xfrm>
            <a:off x="5123878" y="3755253"/>
            <a:ext cx="1445598" cy="32182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TextBox 10">
            <a:extLst>
              <a:ext uri="{FF2B5EF4-FFF2-40B4-BE49-F238E27FC236}">
                <a16:creationId xmlns:a16="http://schemas.microsoft.com/office/drawing/2014/main" id="{F593D8B0-FE62-4CC2-B835-67583F1FA3A9}"/>
              </a:ext>
            </a:extLst>
          </p:cNvPr>
          <p:cNvSpPr txBox="1"/>
          <p:nvPr/>
        </p:nvSpPr>
        <p:spPr>
          <a:xfrm>
            <a:off x="1971214" y="2911008"/>
            <a:ext cx="1445598" cy="32182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2400" b="1" i="1" kern="1200">
                <a:solidFill>
                  <a:schemeClr val="accent2"/>
                </a:solidFill>
              </a:rPr>
              <a:t>2006</a:t>
            </a:r>
          </a:p>
        </p:txBody>
      </p:sp>
      <p:pic>
        <p:nvPicPr>
          <p:cNvPr id="13" name="Picture 12">
            <a:extLst>
              <a:ext uri="{FF2B5EF4-FFF2-40B4-BE49-F238E27FC236}">
                <a16:creationId xmlns:a16="http://schemas.microsoft.com/office/drawing/2014/main" id="{F7BBAF95-B96C-4252-A461-AADCA5EE6571}"/>
              </a:ext>
            </a:extLst>
          </p:cNvPr>
          <p:cNvPicPr>
            <a:picLocks noChangeAspect="1"/>
          </p:cNvPicPr>
          <p:nvPr/>
        </p:nvPicPr>
        <p:blipFill>
          <a:blip r:embed="rId9"/>
          <a:stretch>
            <a:fillRect/>
          </a:stretch>
        </p:blipFill>
        <p:spPr>
          <a:xfrm>
            <a:off x="5351814" y="3564057"/>
            <a:ext cx="872177" cy="1155448"/>
          </a:xfrm>
          <a:prstGeom prst="rect">
            <a:avLst/>
          </a:prstGeom>
        </p:spPr>
      </p:pic>
      <p:sp>
        <p:nvSpPr>
          <p:cNvPr id="14" name="TextBox 13">
            <a:extLst>
              <a:ext uri="{FF2B5EF4-FFF2-40B4-BE49-F238E27FC236}">
                <a16:creationId xmlns:a16="http://schemas.microsoft.com/office/drawing/2014/main" id="{DE9C8824-CCFD-434A-B6CE-DC3137F5ACC9}"/>
              </a:ext>
            </a:extLst>
          </p:cNvPr>
          <p:cNvSpPr txBox="1"/>
          <p:nvPr/>
        </p:nvSpPr>
        <p:spPr>
          <a:xfrm>
            <a:off x="197160" y="4332915"/>
            <a:ext cx="1445598" cy="32182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2400" b="1" i="1" kern="1200">
                <a:solidFill>
                  <a:schemeClr val="accent2"/>
                </a:solidFill>
              </a:rPr>
              <a:t>2004</a:t>
            </a:r>
          </a:p>
        </p:txBody>
      </p:sp>
      <p:sp>
        <p:nvSpPr>
          <p:cNvPr id="15" name="TextBox 14">
            <a:extLst>
              <a:ext uri="{FF2B5EF4-FFF2-40B4-BE49-F238E27FC236}">
                <a16:creationId xmlns:a16="http://schemas.microsoft.com/office/drawing/2014/main" id="{8ED712E6-D1AA-46A0-AA8B-1E0110F2B1DE}"/>
              </a:ext>
            </a:extLst>
          </p:cNvPr>
          <p:cNvSpPr txBox="1"/>
          <p:nvPr/>
        </p:nvSpPr>
        <p:spPr>
          <a:xfrm>
            <a:off x="4340982" y="2013220"/>
            <a:ext cx="1445598" cy="32182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2400" b="1" i="1" kern="1200">
                <a:solidFill>
                  <a:schemeClr val="accent2"/>
                </a:solidFill>
              </a:rPr>
              <a:t>2010 </a:t>
            </a:r>
          </a:p>
        </p:txBody>
      </p:sp>
      <p:sp>
        <p:nvSpPr>
          <p:cNvPr id="16" name="TextBox 15">
            <a:extLst>
              <a:ext uri="{FF2B5EF4-FFF2-40B4-BE49-F238E27FC236}">
                <a16:creationId xmlns:a16="http://schemas.microsoft.com/office/drawing/2014/main" id="{FE482988-21BC-4AF9-8213-8C42725A71FD}"/>
              </a:ext>
            </a:extLst>
          </p:cNvPr>
          <p:cNvSpPr txBox="1"/>
          <p:nvPr/>
        </p:nvSpPr>
        <p:spPr>
          <a:xfrm>
            <a:off x="8211576" y="1616348"/>
            <a:ext cx="1445598" cy="32182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2400" b="1" i="1" kern="1200">
                <a:solidFill>
                  <a:schemeClr val="accent2"/>
                </a:solidFill>
              </a:rPr>
              <a:t>2017</a:t>
            </a:r>
          </a:p>
        </p:txBody>
      </p:sp>
      <p:pic>
        <p:nvPicPr>
          <p:cNvPr id="17" name="Picture 16">
            <a:extLst>
              <a:ext uri="{FF2B5EF4-FFF2-40B4-BE49-F238E27FC236}">
                <a16:creationId xmlns:a16="http://schemas.microsoft.com/office/drawing/2014/main" id="{E753E918-6152-43C3-83CB-52603BBD9C9B}"/>
              </a:ext>
            </a:extLst>
          </p:cNvPr>
          <p:cNvPicPr>
            <a:picLocks noChangeAspect="1"/>
          </p:cNvPicPr>
          <p:nvPr/>
        </p:nvPicPr>
        <p:blipFill>
          <a:blip r:embed="rId10"/>
          <a:stretch>
            <a:fillRect/>
          </a:stretch>
        </p:blipFill>
        <p:spPr>
          <a:xfrm>
            <a:off x="7837605" y="1991374"/>
            <a:ext cx="2193539" cy="1055120"/>
          </a:xfrm>
          <a:prstGeom prst="rect">
            <a:avLst/>
          </a:prstGeom>
        </p:spPr>
      </p:pic>
      <p:pic>
        <p:nvPicPr>
          <p:cNvPr id="18" name="Picture 17">
            <a:extLst>
              <a:ext uri="{FF2B5EF4-FFF2-40B4-BE49-F238E27FC236}">
                <a16:creationId xmlns:a16="http://schemas.microsoft.com/office/drawing/2014/main" id="{94A4D3C3-A830-463A-B21E-122FAC917914}"/>
              </a:ext>
            </a:extLst>
          </p:cNvPr>
          <p:cNvPicPr>
            <a:picLocks noChangeAspect="1"/>
          </p:cNvPicPr>
          <p:nvPr/>
        </p:nvPicPr>
        <p:blipFill>
          <a:blip r:embed="rId10"/>
          <a:stretch>
            <a:fillRect/>
          </a:stretch>
        </p:blipFill>
        <p:spPr>
          <a:xfrm>
            <a:off x="10471385" y="5788151"/>
            <a:ext cx="1351160" cy="649925"/>
          </a:xfrm>
          <a:prstGeom prst="rect">
            <a:avLst/>
          </a:prstGeom>
        </p:spPr>
      </p:pic>
    </p:spTree>
    <p:extLst>
      <p:ext uri="{BB962C8B-B14F-4D97-AF65-F5344CB8AC3E}">
        <p14:creationId xmlns:p14="http://schemas.microsoft.com/office/powerpoint/2010/main" val="3941523762"/>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59DCB-D6EE-4572-81CE-44B2246BD7A0}"/>
              </a:ext>
            </a:extLst>
          </p:cNvPr>
          <p:cNvSpPr>
            <a:spLocks noGrp="1"/>
          </p:cNvSpPr>
          <p:nvPr>
            <p:ph type="title"/>
          </p:nvPr>
        </p:nvSpPr>
        <p:spPr>
          <a:xfrm>
            <a:off x="547936" y="267530"/>
            <a:ext cx="2101377" cy="624396"/>
          </a:xfrm>
        </p:spPr>
        <p:txBody>
          <a:bodyPr>
            <a:normAutofit fontScale="90000"/>
          </a:bodyPr>
          <a:lstStyle/>
          <a:p>
            <a:br>
              <a:rPr lang="en-IE"/>
            </a:br>
            <a:endParaRPr lang="en-IE"/>
          </a:p>
        </p:txBody>
      </p:sp>
      <p:sp>
        <p:nvSpPr>
          <p:cNvPr id="3" name="Content Placeholder 2">
            <a:extLst>
              <a:ext uri="{FF2B5EF4-FFF2-40B4-BE49-F238E27FC236}">
                <a16:creationId xmlns:a16="http://schemas.microsoft.com/office/drawing/2014/main" id="{B3E1AD41-7ECF-4157-8437-967FB3674A61}"/>
              </a:ext>
            </a:extLst>
          </p:cNvPr>
          <p:cNvSpPr>
            <a:spLocks noGrp="1"/>
          </p:cNvSpPr>
          <p:nvPr>
            <p:ph idx="1"/>
          </p:nvPr>
        </p:nvSpPr>
        <p:spPr>
          <a:xfrm>
            <a:off x="95897" y="4159948"/>
            <a:ext cx="4374061" cy="2194383"/>
          </a:xfrm>
        </p:spPr>
        <p:txBody>
          <a:bodyPr>
            <a:normAutofit fontScale="32500" lnSpcReduction="20000"/>
          </a:bodyPr>
          <a:lstStyle/>
          <a:p>
            <a:r>
              <a:rPr lang="en-IE" sz="6200">
                <a:latin typeface="Calibri" panose="020F0502020204030204" pitchFamily="34" charset="0"/>
                <a:cs typeface="Calibri" panose="020F0502020204030204" pitchFamily="34" charset="0"/>
              </a:rPr>
              <a:t>‘Independent Lift Co. Ltd’ has achieved ‘National Standards Authority of Ireland’ accreditation for our ‘ISO9001:2008 Quality Management System’. We have also achieved accreditation for the ‘European Communities (Lifts) Directive 1998 (95/16/EC)’. </a:t>
            </a:r>
          </a:p>
          <a:p>
            <a:endParaRPr lang="en-IE"/>
          </a:p>
        </p:txBody>
      </p:sp>
      <p:pic>
        <p:nvPicPr>
          <p:cNvPr id="4" name="Picture 2" descr="\\SERVER\RedirectedFolders\jferguson\Desktop\The-Merrion-Buildings.jpg">
            <a:extLst>
              <a:ext uri="{FF2B5EF4-FFF2-40B4-BE49-F238E27FC236}">
                <a16:creationId xmlns:a16="http://schemas.microsoft.com/office/drawing/2014/main" id="{0F2EF2F4-2F9D-49AA-8274-52806452B82E}"/>
              </a:ext>
            </a:extLst>
          </p:cNvPr>
          <p:cNvPicPr>
            <a:picLocks noChangeAspect="1" noChangeArrowheads="1"/>
          </p:cNvPicPr>
          <p:nvPr/>
        </p:nvPicPr>
        <p:blipFill>
          <a:blip r:embed="rId2" cstate="print"/>
          <a:srcRect/>
          <a:stretch>
            <a:fillRect/>
          </a:stretch>
        </p:blipFill>
        <p:spPr bwMode="auto">
          <a:xfrm>
            <a:off x="435006" y="1056908"/>
            <a:ext cx="4973429" cy="2934323"/>
          </a:xfrm>
          <a:prstGeom prst="rect">
            <a:avLst/>
          </a:prstGeom>
          <a:noFill/>
        </p:spPr>
      </p:pic>
      <p:pic>
        <p:nvPicPr>
          <p:cNvPr id="5" name="Picture 3" descr="\\SERVER\RedirectedFolders\jferguson\Desktop\merrion street lift.jpg">
            <a:extLst>
              <a:ext uri="{FF2B5EF4-FFF2-40B4-BE49-F238E27FC236}">
                <a16:creationId xmlns:a16="http://schemas.microsoft.com/office/drawing/2014/main" id="{D5528AEC-D026-494B-8EE0-8F65F2B2CE3C}"/>
              </a:ext>
            </a:extLst>
          </p:cNvPr>
          <p:cNvPicPr>
            <a:picLocks noChangeAspect="1" noChangeArrowheads="1"/>
          </p:cNvPicPr>
          <p:nvPr/>
        </p:nvPicPr>
        <p:blipFill>
          <a:blip r:embed="rId3" cstate="print"/>
          <a:srcRect/>
          <a:stretch>
            <a:fillRect/>
          </a:stretch>
        </p:blipFill>
        <p:spPr bwMode="auto">
          <a:xfrm>
            <a:off x="4469958" y="3292610"/>
            <a:ext cx="4544525" cy="2990263"/>
          </a:xfrm>
          <a:prstGeom prst="rect">
            <a:avLst/>
          </a:prstGeom>
          <a:noFill/>
        </p:spPr>
      </p:pic>
      <p:sp>
        <p:nvSpPr>
          <p:cNvPr id="6" name="Content Placeholder 2">
            <a:extLst>
              <a:ext uri="{FF2B5EF4-FFF2-40B4-BE49-F238E27FC236}">
                <a16:creationId xmlns:a16="http://schemas.microsoft.com/office/drawing/2014/main" id="{D32B1CA2-F1DF-4126-9880-9D3729EE2CE1}"/>
              </a:ext>
            </a:extLst>
          </p:cNvPr>
          <p:cNvSpPr txBox="1">
            <a:spLocks/>
          </p:cNvSpPr>
          <p:nvPr/>
        </p:nvSpPr>
        <p:spPr>
          <a:xfrm>
            <a:off x="5408435" y="1025795"/>
            <a:ext cx="4223837" cy="1968739"/>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IE" sz="3300">
                <a:latin typeface="Calibri" panose="020F0502020204030204" pitchFamily="34" charset="0"/>
                <a:cs typeface="Calibri" panose="020F0502020204030204" pitchFamily="34" charset="0"/>
              </a:rPr>
              <a:t>Independent Lift Co. Ltd is an Irish owned company fully certified to supply, install, inspect and test quality European manufactured lift equipment. We also maintain all leading manufacturers’ lift equipment.</a:t>
            </a:r>
          </a:p>
          <a:p>
            <a:endParaRPr lang="en-IE"/>
          </a:p>
        </p:txBody>
      </p:sp>
      <p:sp>
        <p:nvSpPr>
          <p:cNvPr id="7" name="Rectangle 6">
            <a:extLst>
              <a:ext uri="{FF2B5EF4-FFF2-40B4-BE49-F238E27FC236}">
                <a16:creationId xmlns:a16="http://schemas.microsoft.com/office/drawing/2014/main" id="{9DD1F402-48E9-46B6-A48A-A58FE772DD0B}"/>
              </a:ext>
            </a:extLst>
          </p:cNvPr>
          <p:cNvSpPr/>
          <p:nvPr/>
        </p:nvSpPr>
        <p:spPr>
          <a:xfrm>
            <a:off x="2087618" y="6415011"/>
            <a:ext cx="5326010" cy="369332"/>
          </a:xfrm>
          <a:prstGeom prst="rect">
            <a:avLst/>
          </a:prstGeom>
        </p:spPr>
        <p:txBody>
          <a:bodyPr wrap="none">
            <a:spAutoFit/>
          </a:bodyPr>
          <a:lstStyle/>
          <a:p>
            <a:r>
              <a:rPr lang="en-IE">
                <a:latin typeface="Calibri" panose="020F0502020204030204" pitchFamily="34" charset="0"/>
                <a:cs typeface="Calibri" panose="020F0502020204030204" pitchFamily="34" charset="0"/>
              </a:rPr>
              <a:t>We apply the European CE mark to all our Installations</a:t>
            </a:r>
            <a:r>
              <a:rPr lang="en-IE" sz="1400">
                <a:latin typeface="Calibri" panose="020F0502020204030204" pitchFamily="34" charset="0"/>
                <a:cs typeface="Calibri" panose="020F0502020204030204" pitchFamily="34" charset="0"/>
              </a:rPr>
              <a:t>.</a:t>
            </a:r>
          </a:p>
        </p:txBody>
      </p:sp>
      <p:pic>
        <p:nvPicPr>
          <p:cNvPr id="9" name="Picture 8">
            <a:extLst>
              <a:ext uri="{FF2B5EF4-FFF2-40B4-BE49-F238E27FC236}">
                <a16:creationId xmlns:a16="http://schemas.microsoft.com/office/drawing/2014/main" id="{50223729-3EC8-4BDD-97E2-B30848BA4A75}"/>
              </a:ext>
            </a:extLst>
          </p:cNvPr>
          <p:cNvPicPr>
            <a:picLocks noChangeAspect="1"/>
          </p:cNvPicPr>
          <p:nvPr/>
        </p:nvPicPr>
        <p:blipFill>
          <a:blip r:embed="rId4"/>
          <a:stretch>
            <a:fillRect/>
          </a:stretch>
        </p:blipFill>
        <p:spPr>
          <a:xfrm>
            <a:off x="457140" y="178681"/>
            <a:ext cx="1825787" cy="878227"/>
          </a:xfrm>
          <a:prstGeom prst="rect">
            <a:avLst/>
          </a:prstGeom>
        </p:spPr>
      </p:pic>
      <p:pic>
        <p:nvPicPr>
          <p:cNvPr id="11" name="Picture 10">
            <a:extLst>
              <a:ext uri="{FF2B5EF4-FFF2-40B4-BE49-F238E27FC236}">
                <a16:creationId xmlns:a16="http://schemas.microsoft.com/office/drawing/2014/main" id="{C54EFDC5-9E06-4D71-ABE6-AB7B4F851317}"/>
              </a:ext>
            </a:extLst>
          </p:cNvPr>
          <p:cNvPicPr>
            <a:picLocks noChangeAspect="1"/>
          </p:cNvPicPr>
          <p:nvPr/>
        </p:nvPicPr>
        <p:blipFill>
          <a:blip r:embed="rId4"/>
          <a:stretch>
            <a:fillRect/>
          </a:stretch>
        </p:blipFill>
        <p:spPr>
          <a:xfrm>
            <a:off x="10471385" y="5788151"/>
            <a:ext cx="1351160" cy="649925"/>
          </a:xfrm>
          <a:prstGeom prst="rect">
            <a:avLst/>
          </a:prstGeom>
        </p:spPr>
      </p:pic>
    </p:spTree>
    <p:extLst>
      <p:ext uri="{BB962C8B-B14F-4D97-AF65-F5344CB8AC3E}">
        <p14:creationId xmlns:p14="http://schemas.microsoft.com/office/powerpoint/2010/main" val="1409601417"/>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63017B-BC1D-41D9-9CD3-C54DB62470ED}"/>
              </a:ext>
            </a:extLst>
          </p:cNvPr>
          <p:cNvSpPr/>
          <p:nvPr/>
        </p:nvSpPr>
        <p:spPr>
          <a:xfrm>
            <a:off x="5263302" y="444970"/>
            <a:ext cx="4305670" cy="2862194"/>
          </a:xfrm>
          <a:prstGeom prst="rect">
            <a:avLst/>
          </a:prstGeom>
        </p:spPr>
        <p:txBody>
          <a:bodyPr wrap="square">
            <a:spAutoFit/>
          </a:bodyPr>
          <a:lstStyle/>
          <a:p>
            <a:pPr>
              <a:lnSpc>
                <a:spcPct val="107000"/>
              </a:lnSpc>
              <a:spcAft>
                <a:spcPts val="800"/>
              </a:spcAft>
            </a:pPr>
            <a:r>
              <a:rPr lang="en-IE">
                <a:latin typeface="Calibri" panose="020F0502020204030204" pitchFamily="34" charset="0"/>
                <a:ea typeface="Calibri" panose="020F0502020204030204" pitchFamily="34" charset="0"/>
                <a:cs typeface="Times New Roman" panose="02020603050405020304" pitchFamily="18" charset="0"/>
              </a:rPr>
              <a:t>We consult carefully with our customers to understand their particular business requirements in detail, before developing bespoke lift solutions with their professional design teams.</a:t>
            </a:r>
          </a:p>
          <a:p>
            <a:pPr>
              <a:lnSpc>
                <a:spcPct val="107000"/>
              </a:lnSpc>
              <a:spcAft>
                <a:spcPts val="800"/>
              </a:spcAft>
            </a:pPr>
            <a:r>
              <a:rPr lang="en-IE">
                <a:latin typeface="Calibri" panose="020F0502020204030204" pitchFamily="34" charset="0"/>
                <a:ea typeface="Calibri" panose="020F0502020204030204" pitchFamily="34" charset="0"/>
                <a:cs typeface="Times New Roman" panose="02020603050405020304" pitchFamily="18" charset="0"/>
              </a:rPr>
              <a:t>We specify and source the most suitable lift equipment, and work closely with the project delivery team to ensure a safe and efficient installation on site.</a:t>
            </a:r>
          </a:p>
        </p:txBody>
      </p:sp>
      <p:sp>
        <p:nvSpPr>
          <p:cNvPr id="5" name="Rectangle 4">
            <a:extLst>
              <a:ext uri="{FF2B5EF4-FFF2-40B4-BE49-F238E27FC236}">
                <a16:creationId xmlns:a16="http://schemas.microsoft.com/office/drawing/2014/main" id="{38F85F7A-611F-4C33-B11A-7BCBF425A654}"/>
              </a:ext>
            </a:extLst>
          </p:cNvPr>
          <p:cNvSpPr/>
          <p:nvPr/>
        </p:nvSpPr>
        <p:spPr>
          <a:xfrm>
            <a:off x="5263302" y="3819256"/>
            <a:ext cx="4697443" cy="2759602"/>
          </a:xfrm>
          <a:prstGeom prst="rect">
            <a:avLst/>
          </a:prstGeom>
        </p:spPr>
        <p:txBody>
          <a:bodyPr wrap="square">
            <a:spAutoFit/>
          </a:bodyPr>
          <a:lstStyle/>
          <a:p>
            <a:pPr>
              <a:lnSpc>
                <a:spcPct val="107000"/>
              </a:lnSpc>
              <a:spcAft>
                <a:spcPts val="800"/>
              </a:spcAft>
            </a:pPr>
            <a:r>
              <a:rPr lang="en-IE">
                <a:latin typeface="Calibri" panose="020F0502020204030204" pitchFamily="34" charset="0"/>
                <a:ea typeface="Calibri" panose="020F0502020204030204" pitchFamily="34" charset="0"/>
                <a:cs typeface="Times New Roman" panose="02020603050405020304" pitchFamily="18" charset="0"/>
              </a:rPr>
              <a:t>The successful handover of a high quality lift installation incompliance with all required lift regulations is always our ultimate objective. Our lift installation process for the supply, installation and final test of new passenger lifts within the scope of EN81-20, EN81-21 and EN81-50 is carefully managed, audited annually and certified by a European Notified Body for compliance with the Lift Regulations.</a:t>
            </a:r>
          </a:p>
        </p:txBody>
      </p:sp>
      <p:pic>
        <p:nvPicPr>
          <p:cNvPr id="6" name="Picture 5">
            <a:extLst>
              <a:ext uri="{FF2B5EF4-FFF2-40B4-BE49-F238E27FC236}">
                <a16:creationId xmlns:a16="http://schemas.microsoft.com/office/drawing/2014/main" id="{5A80B813-9A98-4B6D-871C-CE40D42C16E0}"/>
              </a:ext>
            </a:extLst>
          </p:cNvPr>
          <p:cNvPicPr>
            <a:picLocks noChangeAspect="1"/>
          </p:cNvPicPr>
          <p:nvPr/>
        </p:nvPicPr>
        <p:blipFill>
          <a:blip r:embed="rId2"/>
          <a:stretch>
            <a:fillRect/>
          </a:stretch>
        </p:blipFill>
        <p:spPr>
          <a:xfrm>
            <a:off x="376977" y="144864"/>
            <a:ext cx="4886325" cy="6324600"/>
          </a:xfrm>
          <a:prstGeom prst="rect">
            <a:avLst/>
          </a:prstGeom>
        </p:spPr>
      </p:pic>
      <p:pic>
        <p:nvPicPr>
          <p:cNvPr id="8" name="Picture 7">
            <a:extLst>
              <a:ext uri="{FF2B5EF4-FFF2-40B4-BE49-F238E27FC236}">
                <a16:creationId xmlns:a16="http://schemas.microsoft.com/office/drawing/2014/main" id="{9A6E4187-CA27-444F-B1F2-148D976EFB44}"/>
              </a:ext>
            </a:extLst>
          </p:cNvPr>
          <p:cNvPicPr>
            <a:picLocks noChangeAspect="1"/>
          </p:cNvPicPr>
          <p:nvPr/>
        </p:nvPicPr>
        <p:blipFill>
          <a:blip r:embed="rId3"/>
          <a:stretch>
            <a:fillRect/>
          </a:stretch>
        </p:blipFill>
        <p:spPr>
          <a:xfrm>
            <a:off x="10471385" y="5788151"/>
            <a:ext cx="1351160" cy="649925"/>
          </a:xfrm>
          <a:prstGeom prst="rect">
            <a:avLst/>
          </a:prstGeom>
        </p:spPr>
      </p:pic>
    </p:spTree>
    <p:extLst>
      <p:ext uri="{BB962C8B-B14F-4D97-AF65-F5344CB8AC3E}">
        <p14:creationId xmlns:p14="http://schemas.microsoft.com/office/powerpoint/2010/main" val="3524868135"/>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948362" y="301625"/>
            <a:ext cx="2320067" cy="2276475"/>
          </a:xfrm>
          <a:prstGeom prst="rect">
            <a:avLst/>
          </a:prstGeom>
        </p:spPr>
      </p:pic>
      <p:pic>
        <p:nvPicPr>
          <p:cNvPr id="7" name="Picture 6"/>
          <p:cNvPicPr>
            <a:picLocks noChangeAspect="1"/>
          </p:cNvPicPr>
          <p:nvPr/>
        </p:nvPicPr>
        <p:blipFill>
          <a:blip r:embed="rId3"/>
          <a:stretch>
            <a:fillRect/>
          </a:stretch>
        </p:blipFill>
        <p:spPr>
          <a:xfrm>
            <a:off x="8378296" y="1347684"/>
            <a:ext cx="2277003" cy="2315032"/>
          </a:xfrm>
          <a:prstGeom prst="rect">
            <a:avLst/>
          </a:prstGeom>
        </p:spPr>
      </p:pic>
      <p:pic>
        <p:nvPicPr>
          <p:cNvPr id="8" name="Picture 7"/>
          <p:cNvPicPr>
            <a:picLocks noChangeAspect="1"/>
          </p:cNvPicPr>
          <p:nvPr/>
        </p:nvPicPr>
        <p:blipFill>
          <a:blip r:embed="rId4"/>
          <a:stretch>
            <a:fillRect/>
          </a:stretch>
        </p:blipFill>
        <p:spPr>
          <a:xfrm>
            <a:off x="889000" y="4725988"/>
            <a:ext cx="1709382" cy="2005012"/>
          </a:xfrm>
          <a:prstGeom prst="rect">
            <a:avLst/>
          </a:prstGeom>
        </p:spPr>
      </p:pic>
      <p:pic>
        <p:nvPicPr>
          <p:cNvPr id="10" name="Picture 9"/>
          <p:cNvPicPr>
            <a:picLocks noChangeAspect="1"/>
          </p:cNvPicPr>
          <p:nvPr/>
        </p:nvPicPr>
        <p:blipFill>
          <a:blip r:embed="rId5"/>
          <a:stretch>
            <a:fillRect/>
          </a:stretch>
        </p:blipFill>
        <p:spPr>
          <a:xfrm>
            <a:off x="6431715" y="4721811"/>
            <a:ext cx="2161211" cy="2009187"/>
          </a:xfrm>
          <a:prstGeom prst="rect">
            <a:avLst/>
          </a:prstGeom>
        </p:spPr>
      </p:pic>
      <p:pic>
        <p:nvPicPr>
          <p:cNvPr id="2" name="Picture 1"/>
          <p:cNvPicPr>
            <a:picLocks noChangeAspect="1"/>
          </p:cNvPicPr>
          <p:nvPr/>
        </p:nvPicPr>
        <p:blipFill>
          <a:blip r:embed="rId6"/>
          <a:stretch>
            <a:fillRect/>
          </a:stretch>
        </p:blipFill>
        <p:spPr>
          <a:xfrm>
            <a:off x="3005138" y="4721812"/>
            <a:ext cx="1296540" cy="2009187"/>
          </a:xfrm>
          <a:prstGeom prst="rect">
            <a:avLst/>
          </a:prstGeom>
        </p:spPr>
      </p:pic>
      <p:pic>
        <p:nvPicPr>
          <p:cNvPr id="3" name="Picture 2"/>
          <p:cNvPicPr>
            <a:picLocks noChangeAspect="1"/>
          </p:cNvPicPr>
          <p:nvPr/>
        </p:nvPicPr>
        <p:blipFill>
          <a:blip r:embed="rId7"/>
          <a:stretch>
            <a:fillRect/>
          </a:stretch>
        </p:blipFill>
        <p:spPr>
          <a:xfrm>
            <a:off x="4692079" y="4721811"/>
            <a:ext cx="1349235" cy="2009187"/>
          </a:xfrm>
          <a:prstGeom prst="rect">
            <a:avLst/>
          </a:prstGeom>
        </p:spPr>
      </p:pic>
      <p:sp>
        <p:nvSpPr>
          <p:cNvPr id="9" name="Rectangle 8">
            <a:extLst>
              <a:ext uri="{FF2B5EF4-FFF2-40B4-BE49-F238E27FC236}">
                <a16:creationId xmlns:a16="http://schemas.microsoft.com/office/drawing/2014/main" id="{986B0FB3-87E3-4048-95D7-7427398E74C5}"/>
              </a:ext>
            </a:extLst>
          </p:cNvPr>
          <p:cNvSpPr/>
          <p:nvPr/>
        </p:nvSpPr>
        <p:spPr>
          <a:xfrm>
            <a:off x="583629" y="345702"/>
            <a:ext cx="8959866" cy="3948004"/>
          </a:xfrm>
          <a:prstGeom prst="rect">
            <a:avLst/>
          </a:prstGeom>
        </p:spPr>
        <p:txBody>
          <a:bodyPr wrap="square">
            <a:spAutoFit/>
          </a:bodyPr>
          <a:lstStyle/>
          <a:p>
            <a:pPr>
              <a:lnSpc>
                <a:spcPct val="107000"/>
              </a:lnSpc>
              <a:spcAft>
                <a:spcPts val="800"/>
              </a:spcAft>
            </a:pPr>
            <a:r>
              <a:rPr lang="en-GB" sz="2000" b="1">
                <a:latin typeface="Tahoma" panose="020B0604030504040204" pitchFamily="34" charset="0"/>
                <a:ea typeface="Calibri" panose="020F0502020204030204" pitchFamily="34" charset="0"/>
                <a:cs typeface="Times New Roman" panose="02020603050405020304" pitchFamily="18" charset="0"/>
              </a:rPr>
              <a:t>PRODUCTS</a:t>
            </a:r>
            <a:endParaRPr lang="en-GB" sz="200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1400">
                <a:latin typeface="Tahoma" panose="020B0604030504040204" pitchFamily="34" charset="0"/>
                <a:ea typeface="Calibri" panose="020F0502020204030204" pitchFamily="34" charset="0"/>
                <a:cs typeface="Times New Roman" panose="02020603050405020304" pitchFamily="18" charset="0"/>
              </a:rPr>
              <a:t>Installation of Lift Directive EN81-Lifts including:</a:t>
            </a:r>
            <a:endParaRPr lang="en-GB" sz="140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400">
                <a:latin typeface="Tahoma" panose="020B0604030504040204" pitchFamily="34" charset="0"/>
                <a:ea typeface="Calibri" panose="020F0502020204030204" pitchFamily="34" charset="0"/>
                <a:cs typeface="Times New Roman" panose="02020603050405020304" pitchFamily="18" charset="0"/>
              </a:rPr>
              <a:t>Passenger Lifts</a:t>
            </a:r>
            <a:endParaRPr lang="en-GB" sz="140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400">
                <a:latin typeface="Tahoma" panose="020B0604030504040204" pitchFamily="34" charset="0"/>
                <a:ea typeface="Calibri" panose="020F0502020204030204" pitchFamily="34" charset="0"/>
                <a:cs typeface="Times New Roman" panose="02020603050405020304" pitchFamily="18" charset="0"/>
              </a:rPr>
              <a:t>Goods Lifts</a:t>
            </a:r>
            <a:endParaRPr lang="en-GB" sz="140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400">
                <a:latin typeface="Tahoma" panose="020B0604030504040204" pitchFamily="34" charset="0"/>
                <a:ea typeface="Calibri" panose="020F0502020204030204" pitchFamily="34" charset="0"/>
                <a:cs typeface="Times New Roman" panose="02020603050405020304" pitchFamily="18" charset="0"/>
              </a:rPr>
              <a:t>Panoramic Lifts</a:t>
            </a:r>
            <a:endParaRPr lang="en-GB" sz="140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400">
                <a:latin typeface="Tahoma" panose="020B0604030504040204" pitchFamily="34" charset="0"/>
                <a:ea typeface="Calibri" panose="020F0502020204030204" pitchFamily="34" charset="0"/>
                <a:cs typeface="Times New Roman" panose="02020603050405020304" pitchFamily="18" charset="0"/>
              </a:rPr>
              <a:t>Document M compliant lifts ISEN81-70</a:t>
            </a:r>
            <a:endParaRPr lang="en-GB" sz="140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400">
                <a:latin typeface="Tahoma" panose="020B0604030504040204" pitchFamily="34" charset="0"/>
                <a:ea typeface="Calibri" panose="020F0502020204030204" pitchFamily="34" charset="0"/>
                <a:cs typeface="Times New Roman" panose="02020603050405020304" pitchFamily="18" charset="0"/>
              </a:rPr>
              <a:t>Fire fighting Lifts ISEN81-72</a:t>
            </a:r>
            <a:endParaRPr lang="en-GB" sz="140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400">
                <a:latin typeface="Tahoma" panose="020B0604030504040204" pitchFamily="34" charset="0"/>
                <a:ea typeface="Calibri" panose="020F0502020204030204" pitchFamily="34" charset="0"/>
                <a:cs typeface="Times New Roman" panose="02020603050405020304" pitchFamily="18" charset="0"/>
              </a:rPr>
              <a:t>Passenger evacuation lifts En81-76</a:t>
            </a:r>
            <a:endParaRPr lang="en-GB" sz="14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en-GB" sz="1400">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pPr>
            <a:r>
              <a:rPr lang="en-GB" sz="1400">
                <a:latin typeface="Tahoma" panose="020B0604030504040204" pitchFamily="34" charset="0"/>
                <a:ea typeface="Tahoma" panose="020B0604030504040204" pitchFamily="34" charset="0"/>
                <a:cs typeface="Tahoma" panose="020B0604030504040204" pitchFamily="34" charset="0"/>
              </a:rPr>
              <a:t>2.</a:t>
            </a:r>
            <a:r>
              <a:rPr lang="en-GB" sz="1400">
                <a:latin typeface="Calibri" panose="020F0502020204030204" pitchFamily="34" charset="0"/>
                <a:ea typeface="Tahoma" panose="020B0604030504040204" pitchFamily="34" charset="0"/>
                <a:cs typeface="Times New Roman" panose="02020603050405020304" pitchFamily="18" charset="0"/>
              </a:rPr>
              <a:t>     </a:t>
            </a:r>
            <a:r>
              <a:rPr lang="en-GB" sz="1400">
                <a:latin typeface="Tahoma" panose="020B0604030504040204" pitchFamily="34" charset="0"/>
                <a:ea typeface="Calibri" panose="020F0502020204030204" pitchFamily="34" charset="0"/>
                <a:cs typeface="Times New Roman" panose="02020603050405020304" pitchFamily="18" charset="0"/>
              </a:rPr>
              <a:t>Installation of Machinery Directive Lifts (2006/42/EC) including:</a:t>
            </a:r>
            <a:endParaRPr lang="en-GB" sz="140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400">
                <a:latin typeface="Tahoma" panose="020B0604030504040204" pitchFamily="34" charset="0"/>
                <a:ea typeface="Calibri" panose="020F0502020204030204" pitchFamily="34" charset="0"/>
                <a:cs typeface="Times New Roman" panose="02020603050405020304" pitchFamily="18" charset="0"/>
              </a:rPr>
              <a:t>Goods only Lifts</a:t>
            </a:r>
            <a:endParaRPr lang="en-GB" sz="140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400">
                <a:latin typeface="Tahoma" panose="020B0604030504040204" pitchFamily="34" charset="0"/>
                <a:ea typeface="Calibri" panose="020F0502020204030204" pitchFamily="34" charset="0"/>
                <a:cs typeface="Times New Roman" panose="02020603050405020304" pitchFamily="18" charset="0"/>
              </a:rPr>
              <a:t>Goods with trained operative lifts.</a:t>
            </a:r>
            <a:endParaRPr lang="en-GB" sz="140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400">
                <a:latin typeface="Tahoma" panose="020B0604030504040204" pitchFamily="34" charset="0"/>
                <a:ea typeface="Calibri" panose="020F0502020204030204" pitchFamily="34" charset="0"/>
                <a:cs typeface="Times New Roman" panose="02020603050405020304" pitchFamily="18" charset="0"/>
              </a:rPr>
              <a:t>Scissors Lifts</a:t>
            </a:r>
            <a:endParaRPr lang="en-GB" sz="140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400">
                <a:latin typeface="Tahoma" panose="020B0604030504040204" pitchFamily="34" charset="0"/>
                <a:ea typeface="Calibri" panose="020F0502020204030204" pitchFamily="34" charset="0"/>
                <a:cs typeface="Times New Roman" panose="02020603050405020304" pitchFamily="18" charset="0"/>
              </a:rPr>
              <a:t>Platform Lifts for persons with impaired mobility. (2006/42/EC &amp; Part M building regulation &amp; EN81-41)</a:t>
            </a:r>
            <a:endParaRPr lang="en-GB" sz="140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A85DAEDB-84B8-41A0-9A66-CD36927E9C54}"/>
              </a:ext>
            </a:extLst>
          </p:cNvPr>
          <p:cNvPicPr>
            <a:picLocks noChangeAspect="1"/>
          </p:cNvPicPr>
          <p:nvPr/>
        </p:nvPicPr>
        <p:blipFill>
          <a:blip r:embed="rId8"/>
          <a:stretch>
            <a:fillRect/>
          </a:stretch>
        </p:blipFill>
        <p:spPr>
          <a:xfrm>
            <a:off x="10471385" y="5788151"/>
            <a:ext cx="1351160" cy="649925"/>
          </a:xfrm>
          <a:prstGeom prst="rect">
            <a:avLst/>
          </a:prstGeom>
        </p:spPr>
      </p:pic>
    </p:spTree>
    <p:extLst>
      <p:ext uri="{BB962C8B-B14F-4D97-AF65-F5344CB8AC3E}">
        <p14:creationId xmlns:p14="http://schemas.microsoft.com/office/powerpoint/2010/main" val="525931899"/>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W:\Marketing files\marketing laptop files\Dimension Elevator\FullSizeRender (4).jpg">
            <a:extLst>
              <a:ext uri="{FF2B5EF4-FFF2-40B4-BE49-F238E27FC236}">
                <a16:creationId xmlns:a16="http://schemas.microsoft.com/office/drawing/2014/main" id="{7FED0EB3-FC63-434B-9856-426567086A8C}"/>
              </a:ext>
            </a:extLst>
          </p:cNvPr>
          <p:cNvPicPr>
            <a:picLocks noChangeAspect="1" noChangeArrowheads="1"/>
          </p:cNvPicPr>
          <p:nvPr/>
        </p:nvPicPr>
        <p:blipFill>
          <a:blip r:embed="rId2" cstate="print"/>
          <a:srcRect/>
          <a:stretch>
            <a:fillRect/>
          </a:stretch>
        </p:blipFill>
        <p:spPr bwMode="auto">
          <a:xfrm>
            <a:off x="467544" y="1556792"/>
            <a:ext cx="2052228" cy="2736304"/>
          </a:xfrm>
          <a:prstGeom prst="rect">
            <a:avLst/>
          </a:prstGeom>
          <a:noFill/>
        </p:spPr>
      </p:pic>
      <p:pic>
        <p:nvPicPr>
          <p:cNvPr id="9" name="Picture 8">
            <a:extLst>
              <a:ext uri="{FF2B5EF4-FFF2-40B4-BE49-F238E27FC236}">
                <a16:creationId xmlns:a16="http://schemas.microsoft.com/office/drawing/2014/main" id="{8A35B16C-4774-41BA-B680-8E3727C31222}"/>
              </a:ext>
            </a:extLst>
          </p:cNvPr>
          <p:cNvPicPr>
            <a:picLocks noChangeAspect="1" noChangeArrowheads="1"/>
          </p:cNvPicPr>
          <p:nvPr/>
        </p:nvPicPr>
        <p:blipFill>
          <a:blip r:embed="rId3" cstate="print"/>
          <a:srcRect/>
          <a:stretch>
            <a:fillRect/>
          </a:stretch>
        </p:blipFill>
        <p:spPr bwMode="auto">
          <a:xfrm>
            <a:off x="7842107" y="4302757"/>
            <a:ext cx="1127962" cy="1485393"/>
          </a:xfrm>
          <a:prstGeom prst="rect">
            <a:avLst/>
          </a:prstGeom>
          <a:noFill/>
          <a:ln w="9525">
            <a:noFill/>
            <a:miter lim="800000"/>
            <a:headEnd/>
            <a:tailEnd/>
          </a:ln>
        </p:spPr>
      </p:pic>
      <p:pic>
        <p:nvPicPr>
          <p:cNvPr id="10" name="Picture 9">
            <a:extLst>
              <a:ext uri="{FF2B5EF4-FFF2-40B4-BE49-F238E27FC236}">
                <a16:creationId xmlns:a16="http://schemas.microsoft.com/office/drawing/2014/main" id="{91E66893-8C22-4662-94AE-7528F9F52095}"/>
              </a:ext>
            </a:extLst>
          </p:cNvPr>
          <p:cNvPicPr>
            <a:picLocks noChangeAspect="1" noChangeArrowheads="1"/>
          </p:cNvPicPr>
          <p:nvPr/>
        </p:nvPicPr>
        <p:blipFill>
          <a:blip r:embed="rId4" cstate="print"/>
          <a:srcRect/>
          <a:stretch>
            <a:fillRect/>
          </a:stretch>
        </p:blipFill>
        <p:spPr bwMode="auto">
          <a:xfrm>
            <a:off x="2699792" y="1556792"/>
            <a:ext cx="1622410" cy="2736304"/>
          </a:xfrm>
          <a:prstGeom prst="rect">
            <a:avLst/>
          </a:prstGeom>
          <a:noFill/>
          <a:ln w="9525">
            <a:noFill/>
            <a:miter lim="800000"/>
            <a:headEnd/>
            <a:tailEnd/>
          </a:ln>
        </p:spPr>
      </p:pic>
      <p:pic>
        <p:nvPicPr>
          <p:cNvPr id="12" name="Picture 11">
            <a:extLst>
              <a:ext uri="{FF2B5EF4-FFF2-40B4-BE49-F238E27FC236}">
                <a16:creationId xmlns:a16="http://schemas.microsoft.com/office/drawing/2014/main" id="{53CF4B02-F2B9-48B4-B1AE-3C08E6070256}"/>
              </a:ext>
            </a:extLst>
          </p:cNvPr>
          <p:cNvPicPr>
            <a:picLocks noChangeAspect="1"/>
          </p:cNvPicPr>
          <p:nvPr/>
        </p:nvPicPr>
        <p:blipFill>
          <a:blip r:embed="rId5"/>
          <a:stretch>
            <a:fillRect/>
          </a:stretch>
        </p:blipFill>
        <p:spPr>
          <a:xfrm>
            <a:off x="467544" y="347296"/>
            <a:ext cx="2323434" cy="1117601"/>
          </a:xfrm>
          <a:prstGeom prst="rect">
            <a:avLst/>
          </a:prstGeom>
        </p:spPr>
      </p:pic>
      <p:pic>
        <p:nvPicPr>
          <p:cNvPr id="14" name="Picture 13">
            <a:extLst>
              <a:ext uri="{FF2B5EF4-FFF2-40B4-BE49-F238E27FC236}">
                <a16:creationId xmlns:a16="http://schemas.microsoft.com/office/drawing/2014/main" id="{F34403E4-C803-4AA1-839C-21A3FDAB1C5C}"/>
              </a:ext>
            </a:extLst>
          </p:cNvPr>
          <p:cNvPicPr>
            <a:picLocks noChangeAspect="1"/>
          </p:cNvPicPr>
          <p:nvPr/>
        </p:nvPicPr>
        <p:blipFill>
          <a:blip r:embed="rId6"/>
          <a:stretch>
            <a:fillRect/>
          </a:stretch>
        </p:blipFill>
        <p:spPr>
          <a:xfrm>
            <a:off x="4502222" y="1556792"/>
            <a:ext cx="1878317" cy="2745966"/>
          </a:xfrm>
          <a:prstGeom prst="rect">
            <a:avLst/>
          </a:prstGeom>
        </p:spPr>
      </p:pic>
      <p:pic>
        <p:nvPicPr>
          <p:cNvPr id="15" name="Picture 14">
            <a:extLst>
              <a:ext uri="{FF2B5EF4-FFF2-40B4-BE49-F238E27FC236}">
                <a16:creationId xmlns:a16="http://schemas.microsoft.com/office/drawing/2014/main" id="{7831C43F-1952-4E69-9CF7-144CB93C6B55}"/>
              </a:ext>
            </a:extLst>
          </p:cNvPr>
          <p:cNvPicPr>
            <a:picLocks noChangeAspect="1"/>
          </p:cNvPicPr>
          <p:nvPr/>
        </p:nvPicPr>
        <p:blipFill rotWithShape="1">
          <a:blip r:embed="rId7"/>
          <a:srcRect l="19393"/>
          <a:stretch/>
        </p:blipFill>
        <p:spPr>
          <a:xfrm>
            <a:off x="6672327" y="1556792"/>
            <a:ext cx="2819881" cy="2745966"/>
          </a:xfrm>
          <a:prstGeom prst="rect">
            <a:avLst/>
          </a:prstGeom>
        </p:spPr>
      </p:pic>
      <p:pic>
        <p:nvPicPr>
          <p:cNvPr id="13" name="Picture 12">
            <a:extLst>
              <a:ext uri="{FF2B5EF4-FFF2-40B4-BE49-F238E27FC236}">
                <a16:creationId xmlns:a16="http://schemas.microsoft.com/office/drawing/2014/main" id="{3A9F0AED-C8AD-4008-AA7F-0C2ECAFD9CD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56841" y="4384991"/>
            <a:ext cx="7370509" cy="1117601"/>
          </a:xfrm>
          <a:prstGeom prst="rect">
            <a:avLst/>
          </a:prstGeom>
          <a:noFill/>
          <a:ln>
            <a:noFill/>
          </a:ln>
        </p:spPr>
      </p:pic>
      <p:pic>
        <p:nvPicPr>
          <p:cNvPr id="11" name="Picture 10">
            <a:extLst>
              <a:ext uri="{FF2B5EF4-FFF2-40B4-BE49-F238E27FC236}">
                <a16:creationId xmlns:a16="http://schemas.microsoft.com/office/drawing/2014/main" id="{9BA9234C-B706-4D0C-8B47-BBF4DCCEF4CB}"/>
              </a:ext>
            </a:extLst>
          </p:cNvPr>
          <p:cNvPicPr>
            <a:picLocks noChangeAspect="1"/>
          </p:cNvPicPr>
          <p:nvPr/>
        </p:nvPicPr>
        <p:blipFill>
          <a:blip r:embed="rId5"/>
          <a:stretch>
            <a:fillRect/>
          </a:stretch>
        </p:blipFill>
        <p:spPr>
          <a:xfrm>
            <a:off x="10471385" y="5788151"/>
            <a:ext cx="1351160" cy="649925"/>
          </a:xfrm>
          <a:prstGeom prst="rect">
            <a:avLst/>
          </a:prstGeom>
        </p:spPr>
      </p:pic>
    </p:spTree>
    <p:extLst>
      <p:ext uri="{BB962C8B-B14F-4D97-AF65-F5344CB8AC3E}">
        <p14:creationId xmlns:p14="http://schemas.microsoft.com/office/powerpoint/2010/main" val="1642594138"/>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4">
            <a:extLst>
              <a:ext uri="{FF2B5EF4-FFF2-40B4-BE49-F238E27FC236}">
                <a16:creationId xmlns:a16="http://schemas.microsoft.com/office/drawing/2014/main" id="{DDBC891B-65ED-45A8-AB46-EE442D633FC9}"/>
              </a:ext>
            </a:extLst>
          </p:cNvPr>
          <p:cNvSpPr/>
          <p:nvPr/>
        </p:nvSpPr>
        <p:spPr>
          <a:xfrm>
            <a:off x="3490973" y="333872"/>
            <a:ext cx="2609065" cy="2028830"/>
          </a:xfrm>
          <a:prstGeom prst="rect">
            <a:avLst/>
          </a:prstGeom>
          <a:blipFill>
            <a:blip r:embed="rId2" cstate="print"/>
            <a:stretch>
              <a:fillRect/>
            </a:stretch>
          </a:blipFill>
        </p:spPr>
        <p:txBody>
          <a:bodyPr wrap="square" lIns="0" tIns="0" rIns="0" bIns="0" rtlCol="0"/>
          <a:lstStyle/>
          <a:p>
            <a:endParaRPr/>
          </a:p>
        </p:txBody>
      </p:sp>
      <p:sp>
        <p:nvSpPr>
          <p:cNvPr id="7" name="object 5">
            <a:extLst>
              <a:ext uri="{FF2B5EF4-FFF2-40B4-BE49-F238E27FC236}">
                <a16:creationId xmlns:a16="http://schemas.microsoft.com/office/drawing/2014/main" id="{7BADA3C8-4FFB-424E-ACCD-2E416898BFA0}"/>
              </a:ext>
            </a:extLst>
          </p:cNvPr>
          <p:cNvSpPr/>
          <p:nvPr/>
        </p:nvSpPr>
        <p:spPr>
          <a:xfrm>
            <a:off x="3471923" y="317807"/>
            <a:ext cx="2624077" cy="2044085"/>
          </a:xfrm>
          <a:custGeom>
            <a:avLst/>
            <a:gdLst/>
            <a:ahLst/>
            <a:cxnLst/>
            <a:rect l="l" t="t" r="r" b="b"/>
            <a:pathLst>
              <a:path w="3329940" h="2552700">
                <a:moveTo>
                  <a:pt x="0" y="0"/>
                </a:moveTo>
                <a:lnTo>
                  <a:pt x="3329355" y="0"/>
                </a:lnTo>
                <a:lnTo>
                  <a:pt x="3329355" y="2552661"/>
                </a:lnTo>
                <a:lnTo>
                  <a:pt x="0" y="2552661"/>
                </a:lnTo>
                <a:lnTo>
                  <a:pt x="0" y="0"/>
                </a:lnTo>
                <a:close/>
              </a:path>
            </a:pathLst>
          </a:custGeom>
          <a:ln w="38100">
            <a:solidFill>
              <a:srgbClr val="E6AD10"/>
            </a:solidFill>
          </a:ln>
        </p:spPr>
        <p:txBody>
          <a:bodyPr wrap="square" lIns="0" tIns="0" rIns="0" bIns="0" rtlCol="0"/>
          <a:lstStyle/>
          <a:p>
            <a:endParaRPr/>
          </a:p>
        </p:txBody>
      </p:sp>
      <p:sp>
        <p:nvSpPr>
          <p:cNvPr id="8" name="object 8">
            <a:extLst>
              <a:ext uri="{FF2B5EF4-FFF2-40B4-BE49-F238E27FC236}">
                <a16:creationId xmlns:a16="http://schemas.microsoft.com/office/drawing/2014/main" id="{75330788-9FE0-4D24-963A-40C41DB7FDAD}"/>
              </a:ext>
            </a:extLst>
          </p:cNvPr>
          <p:cNvSpPr txBox="1"/>
          <p:nvPr/>
        </p:nvSpPr>
        <p:spPr>
          <a:xfrm>
            <a:off x="415325" y="706615"/>
            <a:ext cx="2789453" cy="1495922"/>
          </a:xfrm>
          <a:prstGeom prst="rect">
            <a:avLst/>
          </a:prstGeom>
        </p:spPr>
        <p:txBody>
          <a:bodyPr vert="horz" wrap="square" lIns="0" tIns="5080" rIns="0" bIns="0" rtlCol="0">
            <a:spAutoFit/>
          </a:bodyPr>
          <a:lstStyle/>
          <a:p>
            <a:pPr marL="12700" marR="5080" indent="30480" algn="just">
              <a:lnSpc>
                <a:spcPct val="104099"/>
              </a:lnSpc>
              <a:spcBef>
                <a:spcPts val="40"/>
              </a:spcBef>
            </a:pPr>
            <a:r>
              <a:rPr lang="en-GB" sz="1000" spc="-35" dirty="0">
                <a:latin typeface="Calibri"/>
                <a:cs typeface="Calibri"/>
              </a:rPr>
              <a:t>I</a:t>
            </a:r>
            <a:r>
              <a:rPr sz="1000" spc="-35" dirty="0" err="1">
                <a:latin typeface="Calibri"/>
                <a:cs typeface="Calibri"/>
              </a:rPr>
              <a:t>ndependent</a:t>
            </a:r>
            <a:r>
              <a:rPr lang="en-GB" sz="1000" spc="-35" dirty="0">
                <a:latin typeface="Calibri"/>
                <a:cs typeface="Calibri"/>
              </a:rPr>
              <a:t> </a:t>
            </a:r>
            <a:r>
              <a:rPr sz="1000" spc="-10" dirty="0">
                <a:latin typeface="Calibri"/>
                <a:cs typeface="Calibri"/>
              </a:rPr>
              <a:t>Lift </a:t>
            </a:r>
            <a:r>
              <a:rPr sz="1000" spc="-20" dirty="0">
                <a:latin typeface="Calibri"/>
                <a:cs typeface="Calibri"/>
              </a:rPr>
              <a:t>Company </a:t>
            </a:r>
            <a:r>
              <a:rPr sz="1000" spc="10" dirty="0">
                <a:latin typeface="Calibri"/>
                <a:cs typeface="Calibri"/>
              </a:rPr>
              <a:t>Ltd </a:t>
            </a:r>
            <a:r>
              <a:rPr sz="1000" spc="-45" dirty="0">
                <a:latin typeface="Calibri"/>
                <a:cs typeface="Calibri"/>
              </a:rPr>
              <a:t>has </a:t>
            </a:r>
            <a:r>
              <a:rPr sz="1000" spc="-25" dirty="0">
                <a:latin typeface="Calibri"/>
                <a:cs typeface="Calibri"/>
              </a:rPr>
              <a:t>sourced </a:t>
            </a:r>
            <a:r>
              <a:rPr sz="1000" spc="-35" dirty="0">
                <a:latin typeface="Calibri"/>
                <a:cs typeface="Calibri"/>
              </a:rPr>
              <a:t>and  </a:t>
            </a:r>
            <a:r>
              <a:rPr sz="1000" spc="-25" dirty="0">
                <a:latin typeface="Calibri"/>
                <a:cs typeface="Calibri"/>
              </a:rPr>
              <a:t>approved </a:t>
            </a:r>
            <a:r>
              <a:rPr sz="1000" spc="-30" dirty="0">
                <a:latin typeface="Calibri"/>
                <a:cs typeface="Calibri"/>
              </a:rPr>
              <a:t>quality </a:t>
            </a:r>
            <a:r>
              <a:rPr sz="1000" spc="-35" dirty="0">
                <a:latin typeface="Calibri"/>
                <a:cs typeface="Calibri"/>
              </a:rPr>
              <a:t>European </a:t>
            </a:r>
            <a:r>
              <a:rPr sz="1000" spc="-30" dirty="0">
                <a:latin typeface="Calibri"/>
                <a:cs typeface="Calibri"/>
              </a:rPr>
              <a:t>lift </a:t>
            </a:r>
            <a:r>
              <a:rPr sz="1000" spc="-25" dirty="0">
                <a:latin typeface="Calibri"/>
                <a:cs typeface="Calibri"/>
              </a:rPr>
              <a:t>manufacturers </a:t>
            </a:r>
            <a:r>
              <a:rPr sz="1000" dirty="0">
                <a:latin typeface="Calibri"/>
                <a:cs typeface="Calibri"/>
              </a:rPr>
              <a:t>to  </a:t>
            </a:r>
            <a:r>
              <a:rPr sz="1000" spc="-25" dirty="0">
                <a:latin typeface="Calibri"/>
                <a:cs typeface="Calibri"/>
              </a:rPr>
              <a:t>provide</a:t>
            </a:r>
            <a:r>
              <a:rPr sz="1000" spc="-75" dirty="0">
                <a:latin typeface="Calibri"/>
                <a:cs typeface="Calibri"/>
              </a:rPr>
              <a:t> </a:t>
            </a:r>
            <a:r>
              <a:rPr sz="1000" spc="-40" dirty="0">
                <a:latin typeface="Calibri"/>
                <a:cs typeface="Calibri"/>
              </a:rPr>
              <a:t>specialist</a:t>
            </a:r>
            <a:r>
              <a:rPr sz="1000" spc="-70" dirty="0">
                <a:latin typeface="Calibri"/>
                <a:cs typeface="Calibri"/>
              </a:rPr>
              <a:t> </a:t>
            </a:r>
            <a:r>
              <a:rPr sz="1000" spc="-30" dirty="0">
                <a:latin typeface="Calibri"/>
                <a:cs typeface="Calibri"/>
              </a:rPr>
              <a:t>lift</a:t>
            </a:r>
            <a:r>
              <a:rPr sz="1000" spc="-70" dirty="0">
                <a:latin typeface="Calibri"/>
                <a:cs typeface="Calibri"/>
              </a:rPr>
              <a:t> </a:t>
            </a:r>
            <a:r>
              <a:rPr sz="1000" spc="-30" dirty="0">
                <a:latin typeface="Calibri"/>
                <a:cs typeface="Calibri"/>
              </a:rPr>
              <a:t>solutions</a:t>
            </a:r>
            <a:r>
              <a:rPr sz="1000" spc="-70" dirty="0">
                <a:latin typeface="Calibri"/>
                <a:cs typeface="Calibri"/>
              </a:rPr>
              <a:t> </a:t>
            </a:r>
            <a:r>
              <a:rPr sz="1000" dirty="0">
                <a:latin typeface="Calibri"/>
                <a:cs typeface="Calibri"/>
              </a:rPr>
              <a:t>for</a:t>
            </a:r>
            <a:r>
              <a:rPr sz="1000" spc="-70" dirty="0">
                <a:latin typeface="Calibri"/>
                <a:cs typeface="Calibri"/>
              </a:rPr>
              <a:t> </a:t>
            </a:r>
            <a:r>
              <a:rPr sz="1000" spc="-15" dirty="0">
                <a:latin typeface="Calibri"/>
                <a:cs typeface="Calibri"/>
              </a:rPr>
              <a:t>our</a:t>
            </a:r>
            <a:r>
              <a:rPr sz="1000" spc="-70" dirty="0">
                <a:latin typeface="Calibri"/>
                <a:cs typeface="Calibri"/>
              </a:rPr>
              <a:t> </a:t>
            </a:r>
            <a:r>
              <a:rPr sz="1000" spc="-35" dirty="0">
                <a:latin typeface="Calibri"/>
                <a:cs typeface="Calibri"/>
              </a:rPr>
              <a:t>customers.</a:t>
            </a:r>
            <a:r>
              <a:rPr sz="1000" spc="-70" dirty="0">
                <a:latin typeface="Calibri"/>
                <a:cs typeface="Calibri"/>
              </a:rPr>
              <a:t> </a:t>
            </a:r>
            <a:r>
              <a:rPr sz="1000" spc="-55" dirty="0">
                <a:latin typeface="Calibri"/>
                <a:cs typeface="Calibri"/>
              </a:rPr>
              <a:t>We  </a:t>
            </a:r>
            <a:r>
              <a:rPr sz="1000" spc="-5" dirty="0">
                <a:latin typeface="Calibri"/>
                <a:cs typeface="Calibri"/>
              </a:rPr>
              <a:t>offer </a:t>
            </a:r>
            <a:r>
              <a:rPr sz="1000" spc="-25" dirty="0">
                <a:latin typeface="Calibri"/>
                <a:cs typeface="Calibri"/>
              </a:rPr>
              <a:t>competitive </a:t>
            </a:r>
            <a:r>
              <a:rPr sz="1000" spc="-50" dirty="0">
                <a:latin typeface="Calibri"/>
                <a:cs typeface="Calibri"/>
              </a:rPr>
              <a:t>advantage, </a:t>
            </a:r>
            <a:r>
              <a:rPr sz="1000" spc="-20" dirty="0">
                <a:latin typeface="Calibri"/>
                <a:cs typeface="Calibri"/>
              </a:rPr>
              <a:t>through </a:t>
            </a:r>
            <a:r>
              <a:rPr sz="1000" spc="-15" dirty="0">
                <a:latin typeface="Calibri"/>
                <a:cs typeface="Calibri"/>
              </a:rPr>
              <a:t>our </a:t>
            </a:r>
            <a:r>
              <a:rPr sz="1000" spc="-30" dirty="0">
                <a:latin typeface="Calibri"/>
                <a:cs typeface="Calibri"/>
              </a:rPr>
              <a:t>long  standing</a:t>
            </a:r>
            <a:r>
              <a:rPr sz="1000" spc="-70" dirty="0">
                <a:latin typeface="Calibri"/>
                <a:cs typeface="Calibri"/>
              </a:rPr>
              <a:t> </a:t>
            </a:r>
            <a:r>
              <a:rPr sz="1000" spc="-35" dirty="0">
                <a:latin typeface="Calibri"/>
                <a:cs typeface="Calibri"/>
              </a:rPr>
              <a:t>partnerships</a:t>
            </a:r>
            <a:r>
              <a:rPr sz="1000" spc="-70" dirty="0">
                <a:latin typeface="Calibri"/>
                <a:cs typeface="Calibri"/>
              </a:rPr>
              <a:t> </a:t>
            </a:r>
            <a:r>
              <a:rPr sz="1000" spc="-20" dirty="0">
                <a:latin typeface="Calibri"/>
                <a:cs typeface="Calibri"/>
              </a:rPr>
              <a:t>with</a:t>
            </a:r>
            <a:r>
              <a:rPr sz="1000" spc="-65" dirty="0">
                <a:latin typeface="Calibri"/>
                <a:cs typeface="Calibri"/>
              </a:rPr>
              <a:t> </a:t>
            </a:r>
            <a:r>
              <a:rPr sz="1000" spc="-40" dirty="0">
                <a:latin typeface="Calibri"/>
                <a:cs typeface="Calibri"/>
              </a:rPr>
              <a:t>these</a:t>
            </a:r>
            <a:r>
              <a:rPr sz="1000" spc="-70" dirty="0">
                <a:latin typeface="Calibri"/>
                <a:cs typeface="Calibri"/>
              </a:rPr>
              <a:t> </a:t>
            </a:r>
            <a:r>
              <a:rPr sz="1000" spc="-45" dirty="0">
                <a:latin typeface="Calibri"/>
                <a:cs typeface="Calibri"/>
              </a:rPr>
              <a:t>suppliers,</a:t>
            </a:r>
            <a:r>
              <a:rPr sz="1000" spc="-70" dirty="0">
                <a:latin typeface="Calibri"/>
                <a:cs typeface="Calibri"/>
              </a:rPr>
              <a:t> </a:t>
            </a:r>
            <a:r>
              <a:rPr sz="1000" spc="-25" dirty="0">
                <a:latin typeface="Calibri"/>
                <a:cs typeface="Calibri"/>
              </a:rPr>
              <a:t>who</a:t>
            </a:r>
            <a:r>
              <a:rPr sz="1000" spc="-65" dirty="0">
                <a:latin typeface="Calibri"/>
                <a:cs typeface="Calibri"/>
              </a:rPr>
              <a:t> </a:t>
            </a:r>
            <a:r>
              <a:rPr sz="1000" spc="-35" dirty="0">
                <a:latin typeface="Calibri"/>
                <a:cs typeface="Calibri"/>
              </a:rPr>
              <a:t>have  </a:t>
            </a:r>
            <a:r>
              <a:rPr sz="1000" spc="-20" dirty="0">
                <a:latin typeface="Calibri"/>
                <a:cs typeface="Calibri"/>
              </a:rPr>
              <a:t>both </a:t>
            </a:r>
            <a:r>
              <a:rPr sz="1000" spc="-30" dirty="0">
                <a:latin typeface="Calibri"/>
                <a:cs typeface="Calibri"/>
              </a:rPr>
              <a:t>innovative </a:t>
            </a:r>
            <a:r>
              <a:rPr sz="1000" spc="-20" dirty="0">
                <a:latin typeface="Calibri"/>
                <a:cs typeface="Calibri"/>
              </a:rPr>
              <a:t>products </a:t>
            </a:r>
            <a:r>
              <a:rPr sz="1000" spc="-35" dirty="0">
                <a:latin typeface="Calibri"/>
                <a:cs typeface="Calibri"/>
              </a:rPr>
              <a:t>and </a:t>
            </a:r>
            <a:r>
              <a:rPr sz="1000" spc="-45" dirty="0">
                <a:latin typeface="Calibri"/>
                <a:cs typeface="Calibri"/>
              </a:rPr>
              <a:t>an </a:t>
            </a:r>
            <a:r>
              <a:rPr sz="1000" spc="-30" dirty="0">
                <a:latin typeface="Calibri"/>
                <a:cs typeface="Calibri"/>
              </a:rPr>
              <a:t>understanding </a:t>
            </a:r>
            <a:r>
              <a:rPr sz="1000" spc="5" dirty="0">
                <a:latin typeface="Calibri"/>
                <a:cs typeface="Calibri"/>
              </a:rPr>
              <a:t>of  </a:t>
            </a:r>
            <a:r>
              <a:rPr sz="1000" spc="-20" dirty="0">
                <a:latin typeface="Calibri"/>
                <a:cs typeface="Calibri"/>
              </a:rPr>
              <a:t>what </a:t>
            </a:r>
            <a:r>
              <a:rPr sz="1000" spc="-45" dirty="0">
                <a:latin typeface="Calibri"/>
                <a:cs typeface="Calibri"/>
              </a:rPr>
              <a:t>is </a:t>
            </a:r>
            <a:r>
              <a:rPr sz="1000" spc="-35" dirty="0">
                <a:latin typeface="Calibri"/>
                <a:cs typeface="Calibri"/>
              </a:rPr>
              <a:t>required </a:t>
            </a:r>
            <a:r>
              <a:rPr sz="1000" dirty="0">
                <a:latin typeface="Calibri"/>
                <a:cs typeface="Calibri"/>
              </a:rPr>
              <a:t>for </a:t>
            </a:r>
            <a:r>
              <a:rPr sz="1000" spc="-30" dirty="0">
                <a:latin typeface="Calibri"/>
                <a:cs typeface="Calibri"/>
              </a:rPr>
              <a:t>the </a:t>
            </a:r>
            <a:r>
              <a:rPr sz="1000" spc="-35" dirty="0">
                <a:latin typeface="Calibri"/>
                <a:cs typeface="Calibri"/>
              </a:rPr>
              <a:t>European and </a:t>
            </a:r>
            <a:r>
              <a:rPr sz="1000" spc="-40" dirty="0">
                <a:latin typeface="Calibri"/>
                <a:cs typeface="Calibri"/>
              </a:rPr>
              <a:t>Irish </a:t>
            </a:r>
            <a:r>
              <a:rPr sz="1000" spc="-30" dirty="0">
                <a:latin typeface="Calibri"/>
                <a:cs typeface="Calibri"/>
              </a:rPr>
              <a:t>lift  </a:t>
            </a:r>
            <a:r>
              <a:rPr sz="1000" spc="-35" dirty="0">
                <a:latin typeface="Calibri"/>
                <a:cs typeface="Calibri"/>
              </a:rPr>
              <a:t>market.</a:t>
            </a:r>
            <a:r>
              <a:rPr lang="en-GB" sz="1000" dirty="0">
                <a:latin typeface="Calibri"/>
                <a:cs typeface="Calibri"/>
              </a:rPr>
              <a:t> </a:t>
            </a:r>
            <a:r>
              <a:rPr sz="1000" spc="-15" dirty="0">
                <a:latin typeface="Calibri"/>
                <a:cs typeface="Calibri"/>
              </a:rPr>
              <a:t>All</a:t>
            </a:r>
            <a:r>
              <a:rPr sz="1000" spc="-80" dirty="0">
                <a:latin typeface="Calibri"/>
                <a:cs typeface="Calibri"/>
              </a:rPr>
              <a:t> </a:t>
            </a:r>
            <a:r>
              <a:rPr sz="1000" spc="-15" dirty="0">
                <a:latin typeface="Calibri"/>
                <a:cs typeface="Calibri"/>
              </a:rPr>
              <a:t>our</a:t>
            </a:r>
            <a:r>
              <a:rPr sz="1000" spc="-75" dirty="0">
                <a:latin typeface="Calibri"/>
                <a:cs typeface="Calibri"/>
              </a:rPr>
              <a:t> </a:t>
            </a:r>
            <a:r>
              <a:rPr sz="1000" spc="-40" dirty="0">
                <a:latin typeface="Calibri"/>
                <a:cs typeface="Calibri"/>
              </a:rPr>
              <a:t>suppliers</a:t>
            </a:r>
            <a:r>
              <a:rPr sz="1000" spc="-75" dirty="0">
                <a:latin typeface="Calibri"/>
                <a:cs typeface="Calibri"/>
              </a:rPr>
              <a:t> </a:t>
            </a:r>
            <a:r>
              <a:rPr sz="1000" spc="-40" dirty="0">
                <a:latin typeface="Calibri"/>
                <a:cs typeface="Calibri"/>
              </a:rPr>
              <a:t>are</a:t>
            </a:r>
            <a:r>
              <a:rPr sz="1000" spc="-75" dirty="0">
                <a:latin typeface="Calibri"/>
                <a:cs typeface="Calibri"/>
              </a:rPr>
              <a:t> </a:t>
            </a:r>
            <a:r>
              <a:rPr sz="1000" spc="-35" dirty="0">
                <a:latin typeface="Calibri"/>
                <a:cs typeface="Calibri"/>
              </a:rPr>
              <a:t>qualified</a:t>
            </a:r>
            <a:r>
              <a:rPr sz="1000" spc="-75" dirty="0">
                <a:latin typeface="Calibri"/>
                <a:cs typeface="Calibri"/>
              </a:rPr>
              <a:t> </a:t>
            </a:r>
            <a:r>
              <a:rPr sz="1000" spc="-35" dirty="0">
                <a:latin typeface="Calibri"/>
                <a:cs typeface="Calibri"/>
              </a:rPr>
              <a:t>and</a:t>
            </a:r>
            <a:r>
              <a:rPr sz="1000" spc="-75" dirty="0">
                <a:latin typeface="Calibri"/>
                <a:cs typeface="Calibri"/>
              </a:rPr>
              <a:t> </a:t>
            </a:r>
            <a:r>
              <a:rPr sz="1000" spc="-20" dirty="0">
                <a:latin typeface="Calibri"/>
                <a:cs typeface="Calibri"/>
              </a:rPr>
              <a:t>rated</a:t>
            </a:r>
            <a:r>
              <a:rPr sz="1000" spc="-75" dirty="0">
                <a:latin typeface="Calibri"/>
                <a:cs typeface="Calibri"/>
              </a:rPr>
              <a:t> </a:t>
            </a:r>
            <a:r>
              <a:rPr sz="1000" spc="-35" dirty="0">
                <a:latin typeface="Calibri"/>
                <a:cs typeface="Calibri"/>
              </a:rPr>
              <a:t>using</a:t>
            </a:r>
            <a:r>
              <a:rPr sz="1000" spc="-75" dirty="0">
                <a:latin typeface="Calibri"/>
                <a:cs typeface="Calibri"/>
              </a:rPr>
              <a:t> </a:t>
            </a:r>
            <a:r>
              <a:rPr sz="1000" spc="-15" dirty="0">
                <a:latin typeface="Calibri"/>
                <a:cs typeface="Calibri"/>
              </a:rPr>
              <a:t>our  </a:t>
            </a:r>
            <a:r>
              <a:rPr sz="1000" dirty="0">
                <a:latin typeface="Calibri"/>
                <a:cs typeface="Calibri"/>
              </a:rPr>
              <a:t>ISO</a:t>
            </a:r>
            <a:r>
              <a:rPr sz="1000" spc="-215" dirty="0">
                <a:latin typeface="Calibri"/>
                <a:cs typeface="Calibri"/>
              </a:rPr>
              <a:t> </a:t>
            </a:r>
            <a:r>
              <a:rPr sz="1000" spc="-45" dirty="0">
                <a:latin typeface="Calibri"/>
                <a:cs typeface="Calibri"/>
              </a:rPr>
              <a:t>9001 </a:t>
            </a:r>
            <a:r>
              <a:rPr sz="1000" spc="-15" dirty="0">
                <a:latin typeface="Calibri"/>
                <a:cs typeface="Calibri"/>
              </a:rPr>
              <a:t>Quality </a:t>
            </a:r>
            <a:r>
              <a:rPr sz="1000" spc="-35" dirty="0">
                <a:latin typeface="Calibri"/>
                <a:cs typeface="Calibri"/>
              </a:rPr>
              <a:t>management system.</a:t>
            </a:r>
            <a:endParaRPr sz="1000" dirty="0">
              <a:latin typeface="Calibri"/>
              <a:cs typeface="Calibri"/>
            </a:endParaRPr>
          </a:p>
        </p:txBody>
      </p:sp>
      <p:sp>
        <p:nvSpPr>
          <p:cNvPr id="9" name="object 10">
            <a:extLst>
              <a:ext uri="{FF2B5EF4-FFF2-40B4-BE49-F238E27FC236}">
                <a16:creationId xmlns:a16="http://schemas.microsoft.com/office/drawing/2014/main" id="{B22E1EC8-7930-437C-A688-5147502C59A5}"/>
              </a:ext>
            </a:extLst>
          </p:cNvPr>
          <p:cNvSpPr/>
          <p:nvPr/>
        </p:nvSpPr>
        <p:spPr>
          <a:xfrm>
            <a:off x="434147" y="331431"/>
            <a:ext cx="2771140" cy="337185"/>
          </a:xfrm>
          <a:custGeom>
            <a:avLst/>
            <a:gdLst/>
            <a:ahLst/>
            <a:cxnLst/>
            <a:rect l="l" t="t" r="r" b="b"/>
            <a:pathLst>
              <a:path w="2771140" h="337184">
                <a:moveTo>
                  <a:pt x="0" y="337184"/>
                </a:moveTo>
                <a:lnTo>
                  <a:pt x="2771013" y="337184"/>
                </a:lnTo>
                <a:lnTo>
                  <a:pt x="2771013" y="0"/>
                </a:lnTo>
                <a:lnTo>
                  <a:pt x="0" y="0"/>
                </a:lnTo>
                <a:lnTo>
                  <a:pt x="0" y="337184"/>
                </a:lnTo>
                <a:close/>
              </a:path>
            </a:pathLst>
          </a:custGeom>
          <a:solidFill>
            <a:srgbClr val="E6AD10"/>
          </a:solidFill>
        </p:spPr>
        <p:txBody>
          <a:bodyPr wrap="square" lIns="0" tIns="0" rIns="0" bIns="0" rtlCol="0"/>
          <a:lstStyle/>
          <a:p>
            <a:endParaRPr/>
          </a:p>
        </p:txBody>
      </p:sp>
      <p:sp>
        <p:nvSpPr>
          <p:cNvPr id="10" name="object 11">
            <a:extLst>
              <a:ext uri="{FF2B5EF4-FFF2-40B4-BE49-F238E27FC236}">
                <a16:creationId xmlns:a16="http://schemas.microsoft.com/office/drawing/2014/main" id="{8D09DDCF-A609-4D3C-BA7E-C93421DC1C55}"/>
              </a:ext>
            </a:extLst>
          </p:cNvPr>
          <p:cNvSpPr/>
          <p:nvPr/>
        </p:nvSpPr>
        <p:spPr>
          <a:xfrm>
            <a:off x="434248" y="331774"/>
            <a:ext cx="2770530" cy="336575"/>
          </a:xfrm>
          <a:prstGeom prst="rect">
            <a:avLst/>
          </a:prstGeom>
          <a:blipFill>
            <a:blip r:embed="rId3" cstate="print"/>
            <a:stretch>
              <a:fillRect/>
            </a:stretch>
          </a:blipFill>
        </p:spPr>
        <p:txBody>
          <a:bodyPr wrap="square" lIns="0" tIns="0" rIns="0" bIns="0" rtlCol="0"/>
          <a:lstStyle/>
          <a:p>
            <a:endParaRPr/>
          </a:p>
        </p:txBody>
      </p:sp>
      <p:sp>
        <p:nvSpPr>
          <p:cNvPr id="11" name="object 12">
            <a:extLst>
              <a:ext uri="{FF2B5EF4-FFF2-40B4-BE49-F238E27FC236}">
                <a16:creationId xmlns:a16="http://schemas.microsoft.com/office/drawing/2014/main" id="{95B102FF-5E98-4CF3-8DFE-4F4249BD0649}"/>
              </a:ext>
            </a:extLst>
          </p:cNvPr>
          <p:cNvSpPr txBox="1"/>
          <p:nvPr/>
        </p:nvSpPr>
        <p:spPr>
          <a:xfrm>
            <a:off x="434248" y="306585"/>
            <a:ext cx="2771140" cy="333375"/>
          </a:xfrm>
          <a:prstGeom prst="rect">
            <a:avLst/>
          </a:prstGeom>
        </p:spPr>
        <p:txBody>
          <a:bodyPr vert="horz" wrap="square" lIns="0" tIns="15240" rIns="0" bIns="0" rtlCol="0">
            <a:spAutoFit/>
          </a:bodyPr>
          <a:lstStyle/>
          <a:p>
            <a:pPr marL="396240" indent="-342900">
              <a:lnSpc>
                <a:spcPct val="100000"/>
              </a:lnSpc>
              <a:spcBef>
                <a:spcPts val="120"/>
              </a:spcBef>
              <a:buFont typeface="Arial" panose="020B0604020202020204" pitchFamily="34" charset="0"/>
              <a:buChar char="•"/>
            </a:pPr>
            <a:r>
              <a:rPr sz="2000" b="1" spc="100">
                <a:solidFill>
                  <a:srgbClr val="FFFFFF"/>
                </a:solidFill>
                <a:latin typeface="Calibri"/>
                <a:cs typeface="Calibri"/>
              </a:rPr>
              <a:t>WE</a:t>
            </a:r>
            <a:r>
              <a:rPr sz="2000" b="1" spc="-325">
                <a:solidFill>
                  <a:srgbClr val="FFFFFF"/>
                </a:solidFill>
                <a:latin typeface="Calibri"/>
                <a:cs typeface="Calibri"/>
              </a:rPr>
              <a:t> </a:t>
            </a:r>
            <a:r>
              <a:rPr sz="2000" b="1" spc="55">
                <a:solidFill>
                  <a:srgbClr val="FFFFFF"/>
                </a:solidFill>
                <a:latin typeface="Calibri"/>
                <a:cs typeface="Calibri"/>
              </a:rPr>
              <a:t>BEST </a:t>
            </a:r>
            <a:r>
              <a:rPr sz="2000" b="1" spc="65">
                <a:solidFill>
                  <a:srgbClr val="FFFFFF"/>
                </a:solidFill>
                <a:latin typeface="Calibri"/>
                <a:cs typeface="Calibri"/>
              </a:rPr>
              <a:t>SOURCE</a:t>
            </a:r>
            <a:endParaRPr sz="2000">
              <a:latin typeface="Calibri"/>
              <a:cs typeface="Calibri"/>
            </a:endParaRPr>
          </a:p>
        </p:txBody>
      </p:sp>
      <p:sp>
        <p:nvSpPr>
          <p:cNvPr id="12" name="object 2">
            <a:extLst>
              <a:ext uri="{FF2B5EF4-FFF2-40B4-BE49-F238E27FC236}">
                <a16:creationId xmlns:a16="http://schemas.microsoft.com/office/drawing/2014/main" id="{D47C0785-53DA-466A-9BE3-F81210C8A3E4}"/>
              </a:ext>
            </a:extLst>
          </p:cNvPr>
          <p:cNvSpPr/>
          <p:nvPr/>
        </p:nvSpPr>
        <p:spPr>
          <a:xfrm>
            <a:off x="453425" y="2599751"/>
            <a:ext cx="2011661" cy="2810593"/>
          </a:xfrm>
          <a:prstGeom prst="rect">
            <a:avLst/>
          </a:prstGeom>
          <a:blipFill>
            <a:blip r:embed="rId4" cstate="print"/>
            <a:stretch>
              <a:fillRect/>
            </a:stretch>
          </a:blipFill>
        </p:spPr>
        <p:txBody>
          <a:bodyPr wrap="square" lIns="0" tIns="0" rIns="0" bIns="0" rtlCol="0"/>
          <a:lstStyle/>
          <a:p>
            <a:endParaRPr/>
          </a:p>
        </p:txBody>
      </p:sp>
      <p:sp>
        <p:nvSpPr>
          <p:cNvPr id="13" name="object 3">
            <a:extLst>
              <a:ext uri="{FF2B5EF4-FFF2-40B4-BE49-F238E27FC236}">
                <a16:creationId xmlns:a16="http://schemas.microsoft.com/office/drawing/2014/main" id="{F3D503CE-DE67-49B0-9C10-036323E860AA}"/>
              </a:ext>
            </a:extLst>
          </p:cNvPr>
          <p:cNvSpPr/>
          <p:nvPr/>
        </p:nvSpPr>
        <p:spPr>
          <a:xfrm>
            <a:off x="434375" y="2580702"/>
            <a:ext cx="2040572" cy="2843554"/>
          </a:xfrm>
          <a:custGeom>
            <a:avLst/>
            <a:gdLst/>
            <a:ahLst/>
            <a:cxnLst/>
            <a:rect l="l" t="t" r="r" b="b"/>
            <a:pathLst>
              <a:path w="2733040" h="3289300">
                <a:moveTo>
                  <a:pt x="0" y="0"/>
                </a:moveTo>
                <a:lnTo>
                  <a:pt x="2732417" y="0"/>
                </a:lnTo>
                <a:lnTo>
                  <a:pt x="2732417" y="3289274"/>
                </a:lnTo>
                <a:lnTo>
                  <a:pt x="0" y="3289274"/>
                </a:lnTo>
                <a:lnTo>
                  <a:pt x="0" y="0"/>
                </a:lnTo>
                <a:close/>
              </a:path>
            </a:pathLst>
          </a:custGeom>
          <a:ln w="38100">
            <a:solidFill>
              <a:srgbClr val="E6AD10"/>
            </a:solidFill>
          </a:ln>
        </p:spPr>
        <p:txBody>
          <a:bodyPr wrap="square" lIns="0" tIns="0" rIns="0" bIns="0" rtlCol="0"/>
          <a:lstStyle/>
          <a:p>
            <a:endParaRPr/>
          </a:p>
        </p:txBody>
      </p:sp>
      <p:sp>
        <p:nvSpPr>
          <p:cNvPr id="14" name="object 9">
            <a:extLst>
              <a:ext uri="{FF2B5EF4-FFF2-40B4-BE49-F238E27FC236}">
                <a16:creationId xmlns:a16="http://schemas.microsoft.com/office/drawing/2014/main" id="{26FCC3FB-26BC-4E39-A1B5-5723096941D0}"/>
              </a:ext>
            </a:extLst>
          </p:cNvPr>
          <p:cNvSpPr txBox="1"/>
          <p:nvPr/>
        </p:nvSpPr>
        <p:spPr>
          <a:xfrm>
            <a:off x="2730189" y="3458984"/>
            <a:ext cx="3110569" cy="2280111"/>
          </a:xfrm>
          <a:prstGeom prst="rect">
            <a:avLst/>
          </a:prstGeom>
        </p:spPr>
        <p:txBody>
          <a:bodyPr vert="horz" wrap="square" lIns="0" tIns="5080" rIns="0" bIns="0" rtlCol="0">
            <a:spAutoFit/>
          </a:bodyPr>
          <a:lstStyle/>
          <a:p>
            <a:pPr marL="12700" marR="22225" algn="just">
              <a:lnSpc>
                <a:spcPct val="103899"/>
              </a:lnSpc>
              <a:spcBef>
                <a:spcPts val="40"/>
              </a:spcBef>
            </a:pPr>
            <a:r>
              <a:rPr sz="1000" spc="-55">
                <a:latin typeface="Calibri"/>
                <a:cs typeface="Calibri"/>
              </a:rPr>
              <a:t>We</a:t>
            </a:r>
            <a:r>
              <a:rPr sz="1000" spc="-75">
                <a:latin typeface="Calibri"/>
                <a:cs typeface="Calibri"/>
              </a:rPr>
              <a:t> </a:t>
            </a:r>
            <a:r>
              <a:rPr sz="1000" spc="-25">
                <a:latin typeface="Calibri"/>
                <a:cs typeface="Calibri"/>
              </a:rPr>
              <a:t>consult</a:t>
            </a:r>
            <a:r>
              <a:rPr sz="1000" spc="-75">
                <a:latin typeface="Calibri"/>
                <a:cs typeface="Calibri"/>
              </a:rPr>
              <a:t> </a:t>
            </a:r>
            <a:r>
              <a:rPr sz="1000" spc="-25">
                <a:latin typeface="Calibri"/>
                <a:cs typeface="Calibri"/>
              </a:rPr>
              <a:t>carefully</a:t>
            </a:r>
            <a:r>
              <a:rPr sz="1000" spc="-75">
                <a:latin typeface="Calibri"/>
                <a:cs typeface="Calibri"/>
              </a:rPr>
              <a:t> </a:t>
            </a:r>
            <a:r>
              <a:rPr sz="1000" spc="-20">
                <a:latin typeface="Calibri"/>
                <a:cs typeface="Calibri"/>
              </a:rPr>
              <a:t>with</a:t>
            </a:r>
            <a:r>
              <a:rPr sz="1000" spc="-70">
                <a:latin typeface="Calibri"/>
                <a:cs typeface="Calibri"/>
              </a:rPr>
              <a:t> </a:t>
            </a:r>
            <a:r>
              <a:rPr sz="1000" spc="-15">
                <a:latin typeface="Calibri"/>
                <a:cs typeface="Calibri"/>
              </a:rPr>
              <a:t>our</a:t>
            </a:r>
            <a:r>
              <a:rPr sz="1000" spc="-75">
                <a:latin typeface="Calibri"/>
                <a:cs typeface="Calibri"/>
              </a:rPr>
              <a:t> </a:t>
            </a:r>
            <a:r>
              <a:rPr sz="1000" spc="-25">
                <a:latin typeface="Calibri"/>
                <a:cs typeface="Calibri"/>
              </a:rPr>
              <a:t>customers</a:t>
            </a:r>
            <a:r>
              <a:rPr sz="1000" spc="-75">
                <a:latin typeface="Calibri"/>
                <a:cs typeface="Calibri"/>
              </a:rPr>
              <a:t> </a:t>
            </a:r>
            <a:r>
              <a:rPr sz="1000">
                <a:latin typeface="Calibri"/>
                <a:cs typeface="Calibri"/>
              </a:rPr>
              <a:t>to</a:t>
            </a:r>
            <a:r>
              <a:rPr sz="1000" spc="-70">
                <a:latin typeface="Calibri"/>
                <a:cs typeface="Calibri"/>
              </a:rPr>
              <a:t> </a:t>
            </a:r>
            <a:r>
              <a:rPr sz="1000" spc="-30">
                <a:latin typeface="Calibri"/>
                <a:cs typeface="Calibri"/>
              </a:rPr>
              <a:t>understand</a:t>
            </a:r>
            <a:r>
              <a:rPr sz="1000" spc="-75">
                <a:latin typeface="Calibri"/>
                <a:cs typeface="Calibri"/>
              </a:rPr>
              <a:t> </a:t>
            </a:r>
            <a:r>
              <a:rPr sz="1000" spc="-30">
                <a:latin typeface="Calibri"/>
                <a:cs typeface="Calibri"/>
              </a:rPr>
              <a:t>their  particular </a:t>
            </a:r>
            <a:r>
              <a:rPr sz="1000" spc="-45">
                <a:latin typeface="Calibri"/>
                <a:cs typeface="Calibri"/>
              </a:rPr>
              <a:t>business </a:t>
            </a:r>
            <a:r>
              <a:rPr sz="1000" spc="-35">
                <a:latin typeface="Calibri"/>
                <a:cs typeface="Calibri"/>
              </a:rPr>
              <a:t>requirements </a:t>
            </a:r>
            <a:r>
              <a:rPr sz="1000" spc="-50">
                <a:latin typeface="Calibri"/>
                <a:cs typeface="Calibri"/>
              </a:rPr>
              <a:t>in </a:t>
            </a:r>
            <a:r>
              <a:rPr sz="1000" spc="-45">
                <a:latin typeface="Calibri"/>
                <a:cs typeface="Calibri"/>
              </a:rPr>
              <a:t>detail, </a:t>
            </a:r>
            <a:r>
              <a:rPr sz="1000" spc="-25">
                <a:latin typeface="Calibri"/>
                <a:cs typeface="Calibri"/>
              </a:rPr>
              <a:t>before </a:t>
            </a:r>
            <a:r>
              <a:rPr sz="1000" spc="-35">
                <a:latin typeface="Calibri"/>
                <a:cs typeface="Calibri"/>
              </a:rPr>
              <a:t>developing  bespoke</a:t>
            </a:r>
            <a:r>
              <a:rPr sz="1000" spc="-80">
                <a:latin typeface="Calibri"/>
                <a:cs typeface="Calibri"/>
              </a:rPr>
              <a:t> </a:t>
            </a:r>
            <a:r>
              <a:rPr sz="1000" spc="-30">
                <a:latin typeface="Calibri"/>
                <a:cs typeface="Calibri"/>
              </a:rPr>
              <a:t>lift</a:t>
            </a:r>
            <a:r>
              <a:rPr sz="1000" spc="-75">
                <a:latin typeface="Calibri"/>
                <a:cs typeface="Calibri"/>
              </a:rPr>
              <a:t> </a:t>
            </a:r>
            <a:r>
              <a:rPr sz="1000" spc="-30">
                <a:latin typeface="Calibri"/>
                <a:cs typeface="Calibri"/>
              </a:rPr>
              <a:t>solutions</a:t>
            </a:r>
            <a:r>
              <a:rPr sz="1000" spc="-75">
                <a:latin typeface="Calibri"/>
                <a:cs typeface="Calibri"/>
              </a:rPr>
              <a:t> </a:t>
            </a:r>
            <a:r>
              <a:rPr sz="1000" spc="-20">
                <a:latin typeface="Calibri"/>
                <a:cs typeface="Calibri"/>
              </a:rPr>
              <a:t>with</a:t>
            </a:r>
            <a:r>
              <a:rPr sz="1000" spc="-80">
                <a:latin typeface="Calibri"/>
                <a:cs typeface="Calibri"/>
              </a:rPr>
              <a:t> </a:t>
            </a:r>
            <a:r>
              <a:rPr sz="1000" spc="-30">
                <a:latin typeface="Calibri"/>
                <a:cs typeface="Calibri"/>
              </a:rPr>
              <a:t>their</a:t>
            </a:r>
            <a:r>
              <a:rPr sz="1000" spc="-75">
                <a:latin typeface="Calibri"/>
                <a:cs typeface="Calibri"/>
              </a:rPr>
              <a:t> </a:t>
            </a:r>
            <a:r>
              <a:rPr sz="1000" spc="-30">
                <a:latin typeface="Calibri"/>
                <a:cs typeface="Calibri"/>
              </a:rPr>
              <a:t>professional</a:t>
            </a:r>
            <a:r>
              <a:rPr sz="1000" spc="-75">
                <a:latin typeface="Calibri"/>
                <a:cs typeface="Calibri"/>
              </a:rPr>
              <a:t> </a:t>
            </a:r>
            <a:r>
              <a:rPr sz="1000" spc="-35">
                <a:latin typeface="Calibri"/>
                <a:cs typeface="Calibri"/>
              </a:rPr>
              <a:t>design</a:t>
            </a:r>
            <a:r>
              <a:rPr sz="1000" spc="-80">
                <a:latin typeface="Calibri"/>
                <a:cs typeface="Calibri"/>
              </a:rPr>
              <a:t> </a:t>
            </a:r>
            <a:r>
              <a:rPr sz="1000" spc="-45">
                <a:latin typeface="Calibri"/>
                <a:cs typeface="Calibri"/>
              </a:rPr>
              <a:t>teams.</a:t>
            </a:r>
            <a:endParaRPr sz="1000">
              <a:latin typeface="Calibri"/>
              <a:cs typeface="Calibri"/>
            </a:endParaRPr>
          </a:p>
          <a:p>
            <a:pPr marL="12700" marR="96520" algn="just">
              <a:lnSpc>
                <a:spcPct val="103899"/>
              </a:lnSpc>
              <a:spcBef>
                <a:spcPts val="5"/>
              </a:spcBef>
            </a:pPr>
            <a:r>
              <a:rPr sz="1000" spc="-55">
                <a:latin typeface="Calibri"/>
                <a:cs typeface="Calibri"/>
              </a:rPr>
              <a:t>We</a:t>
            </a:r>
            <a:r>
              <a:rPr sz="1000" spc="-70">
                <a:latin typeface="Calibri"/>
                <a:cs typeface="Calibri"/>
              </a:rPr>
              <a:t> </a:t>
            </a:r>
            <a:r>
              <a:rPr sz="1000" spc="-25">
                <a:latin typeface="Calibri"/>
                <a:cs typeface="Calibri"/>
              </a:rPr>
              <a:t>specify</a:t>
            </a:r>
            <a:r>
              <a:rPr sz="1000" spc="-70">
                <a:latin typeface="Calibri"/>
                <a:cs typeface="Calibri"/>
              </a:rPr>
              <a:t> </a:t>
            </a:r>
            <a:r>
              <a:rPr sz="1000" spc="-35">
                <a:latin typeface="Calibri"/>
                <a:cs typeface="Calibri"/>
              </a:rPr>
              <a:t>and</a:t>
            </a:r>
            <a:r>
              <a:rPr sz="1000" spc="-70">
                <a:latin typeface="Calibri"/>
                <a:cs typeface="Calibri"/>
              </a:rPr>
              <a:t> </a:t>
            </a:r>
            <a:r>
              <a:rPr sz="1000" spc="-30">
                <a:latin typeface="Calibri"/>
                <a:cs typeface="Calibri"/>
              </a:rPr>
              <a:t>source</a:t>
            </a:r>
            <a:r>
              <a:rPr sz="1000" spc="-70">
                <a:latin typeface="Calibri"/>
                <a:cs typeface="Calibri"/>
              </a:rPr>
              <a:t> </a:t>
            </a:r>
            <a:r>
              <a:rPr sz="1000" spc="-30">
                <a:latin typeface="Calibri"/>
                <a:cs typeface="Calibri"/>
              </a:rPr>
              <a:t>the</a:t>
            </a:r>
            <a:r>
              <a:rPr sz="1000" spc="-70">
                <a:latin typeface="Calibri"/>
                <a:cs typeface="Calibri"/>
              </a:rPr>
              <a:t> </a:t>
            </a:r>
            <a:r>
              <a:rPr sz="1000" spc="-20">
                <a:latin typeface="Calibri"/>
                <a:cs typeface="Calibri"/>
              </a:rPr>
              <a:t>most</a:t>
            </a:r>
            <a:r>
              <a:rPr sz="1000" spc="-70">
                <a:latin typeface="Calibri"/>
                <a:cs typeface="Calibri"/>
              </a:rPr>
              <a:t> </a:t>
            </a:r>
            <a:r>
              <a:rPr sz="1000" spc="-40">
                <a:latin typeface="Calibri"/>
                <a:cs typeface="Calibri"/>
              </a:rPr>
              <a:t>suitable</a:t>
            </a:r>
            <a:r>
              <a:rPr sz="1000" spc="-70">
                <a:latin typeface="Calibri"/>
                <a:cs typeface="Calibri"/>
              </a:rPr>
              <a:t> </a:t>
            </a:r>
            <a:r>
              <a:rPr sz="1000" spc="-30">
                <a:latin typeface="Calibri"/>
                <a:cs typeface="Calibri"/>
              </a:rPr>
              <a:t>lift</a:t>
            </a:r>
            <a:r>
              <a:rPr sz="1000" spc="-70">
                <a:latin typeface="Calibri"/>
                <a:cs typeface="Calibri"/>
              </a:rPr>
              <a:t> </a:t>
            </a:r>
            <a:r>
              <a:rPr sz="1000" spc="-45">
                <a:latin typeface="Calibri"/>
                <a:cs typeface="Calibri"/>
              </a:rPr>
              <a:t>equipment,</a:t>
            </a:r>
            <a:r>
              <a:rPr sz="1000" spc="-70">
                <a:latin typeface="Calibri"/>
                <a:cs typeface="Calibri"/>
              </a:rPr>
              <a:t> </a:t>
            </a:r>
            <a:r>
              <a:rPr sz="1000" spc="-35">
                <a:latin typeface="Calibri"/>
                <a:cs typeface="Calibri"/>
              </a:rPr>
              <a:t>and  </a:t>
            </a:r>
            <a:r>
              <a:rPr sz="1000" spc="-5">
                <a:latin typeface="Calibri"/>
                <a:cs typeface="Calibri"/>
              </a:rPr>
              <a:t>work</a:t>
            </a:r>
            <a:r>
              <a:rPr sz="1000" spc="-75">
                <a:latin typeface="Calibri"/>
                <a:cs typeface="Calibri"/>
              </a:rPr>
              <a:t> </a:t>
            </a:r>
            <a:r>
              <a:rPr sz="1000" spc="-35">
                <a:latin typeface="Calibri"/>
                <a:cs typeface="Calibri"/>
              </a:rPr>
              <a:t>closely</a:t>
            </a:r>
            <a:r>
              <a:rPr sz="1000" spc="-75">
                <a:latin typeface="Calibri"/>
                <a:cs typeface="Calibri"/>
              </a:rPr>
              <a:t> </a:t>
            </a:r>
            <a:r>
              <a:rPr sz="1000" spc="-20">
                <a:latin typeface="Calibri"/>
                <a:cs typeface="Calibri"/>
              </a:rPr>
              <a:t>with</a:t>
            </a:r>
            <a:r>
              <a:rPr sz="1000" spc="-75">
                <a:latin typeface="Calibri"/>
                <a:cs typeface="Calibri"/>
              </a:rPr>
              <a:t> </a:t>
            </a:r>
            <a:r>
              <a:rPr sz="1000" spc="-30">
                <a:latin typeface="Calibri"/>
                <a:cs typeface="Calibri"/>
              </a:rPr>
              <a:t>the</a:t>
            </a:r>
            <a:r>
              <a:rPr sz="1000" spc="-70">
                <a:latin typeface="Calibri"/>
                <a:cs typeface="Calibri"/>
              </a:rPr>
              <a:t> </a:t>
            </a:r>
            <a:r>
              <a:rPr sz="1000" spc="-25">
                <a:latin typeface="Calibri"/>
                <a:cs typeface="Calibri"/>
              </a:rPr>
              <a:t>project</a:t>
            </a:r>
            <a:r>
              <a:rPr sz="1000" spc="-75">
                <a:latin typeface="Calibri"/>
                <a:cs typeface="Calibri"/>
              </a:rPr>
              <a:t> </a:t>
            </a:r>
            <a:r>
              <a:rPr sz="1000" spc="-30">
                <a:latin typeface="Calibri"/>
                <a:cs typeface="Calibri"/>
              </a:rPr>
              <a:t>delivery</a:t>
            </a:r>
            <a:r>
              <a:rPr sz="1000" spc="-75">
                <a:latin typeface="Calibri"/>
                <a:cs typeface="Calibri"/>
              </a:rPr>
              <a:t> </a:t>
            </a:r>
            <a:r>
              <a:rPr sz="1000" spc="-30">
                <a:latin typeface="Calibri"/>
                <a:cs typeface="Calibri"/>
              </a:rPr>
              <a:t>team</a:t>
            </a:r>
            <a:r>
              <a:rPr sz="1000" spc="-70">
                <a:latin typeface="Calibri"/>
                <a:cs typeface="Calibri"/>
              </a:rPr>
              <a:t> </a:t>
            </a:r>
            <a:r>
              <a:rPr sz="1000">
                <a:latin typeface="Calibri"/>
                <a:cs typeface="Calibri"/>
              </a:rPr>
              <a:t>to</a:t>
            </a:r>
            <a:r>
              <a:rPr sz="1000" spc="-75">
                <a:latin typeface="Calibri"/>
                <a:cs typeface="Calibri"/>
              </a:rPr>
              <a:t> </a:t>
            </a:r>
            <a:r>
              <a:rPr sz="1000" spc="-40">
                <a:latin typeface="Calibri"/>
                <a:cs typeface="Calibri"/>
              </a:rPr>
              <a:t>ensure</a:t>
            </a:r>
            <a:r>
              <a:rPr sz="1000" spc="-75">
                <a:latin typeface="Calibri"/>
                <a:cs typeface="Calibri"/>
              </a:rPr>
              <a:t> </a:t>
            </a:r>
            <a:r>
              <a:rPr sz="1000" spc="-50">
                <a:latin typeface="Calibri"/>
                <a:cs typeface="Calibri"/>
              </a:rPr>
              <a:t>a</a:t>
            </a:r>
            <a:r>
              <a:rPr sz="1000" spc="-70">
                <a:latin typeface="Calibri"/>
                <a:cs typeface="Calibri"/>
              </a:rPr>
              <a:t> </a:t>
            </a:r>
            <a:r>
              <a:rPr sz="1000" spc="-30">
                <a:latin typeface="Calibri"/>
                <a:cs typeface="Calibri"/>
              </a:rPr>
              <a:t>safe</a:t>
            </a:r>
            <a:endParaRPr sz="1000">
              <a:latin typeface="Calibri"/>
              <a:cs typeface="Calibri"/>
            </a:endParaRPr>
          </a:p>
          <a:p>
            <a:pPr marL="12700" algn="just">
              <a:lnSpc>
                <a:spcPct val="100000"/>
              </a:lnSpc>
              <a:spcBef>
                <a:spcPts val="70"/>
              </a:spcBef>
            </a:pPr>
            <a:r>
              <a:rPr sz="1000" spc="-35">
                <a:latin typeface="Calibri"/>
                <a:cs typeface="Calibri"/>
              </a:rPr>
              <a:t>and </a:t>
            </a:r>
            <a:r>
              <a:rPr sz="1000" spc="-25">
                <a:latin typeface="Calibri"/>
                <a:cs typeface="Calibri"/>
              </a:rPr>
              <a:t>efficient </a:t>
            </a:r>
            <a:r>
              <a:rPr sz="1000" spc="-35">
                <a:latin typeface="Calibri"/>
                <a:cs typeface="Calibri"/>
              </a:rPr>
              <a:t>installation </a:t>
            </a:r>
            <a:r>
              <a:rPr sz="1000" spc="-30">
                <a:latin typeface="Calibri"/>
                <a:cs typeface="Calibri"/>
              </a:rPr>
              <a:t>on</a:t>
            </a:r>
            <a:r>
              <a:rPr sz="1000" spc="-210">
                <a:latin typeface="Calibri"/>
                <a:cs typeface="Calibri"/>
              </a:rPr>
              <a:t> </a:t>
            </a:r>
            <a:r>
              <a:rPr sz="1000" spc="-50">
                <a:latin typeface="Calibri"/>
                <a:cs typeface="Calibri"/>
              </a:rPr>
              <a:t>site.</a:t>
            </a:r>
            <a:endParaRPr sz="1000">
              <a:latin typeface="Calibri"/>
              <a:cs typeface="Calibri"/>
            </a:endParaRPr>
          </a:p>
          <a:p>
            <a:pPr marL="12700" marR="5080" indent="114300" algn="just">
              <a:lnSpc>
                <a:spcPts val="1500"/>
              </a:lnSpc>
              <a:spcBef>
                <a:spcPts val="45"/>
              </a:spcBef>
            </a:pPr>
            <a:r>
              <a:rPr sz="1000" spc="-10">
                <a:latin typeface="Calibri"/>
                <a:cs typeface="Calibri"/>
              </a:rPr>
              <a:t>The </a:t>
            </a:r>
            <a:r>
              <a:rPr sz="1000" spc="-30">
                <a:latin typeface="Calibri"/>
                <a:cs typeface="Calibri"/>
              </a:rPr>
              <a:t>successful handover </a:t>
            </a:r>
            <a:r>
              <a:rPr sz="1000" spc="5">
                <a:latin typeface="Calibri"/>
                <a:cs typeface="Calibri"/>
              </a:rPr>
              <a:t>of </a:t>
            </a:r>
            <a:r>
              <a:rPr sz="1000" spc="-50">
                <a:latin typeface="Calibri"/>
                <a:cs typeface="Calibri"/>
              </a:rPr>
              <a:t>a </a:t>
            </a:r>
            <a:r>
              <a:rPr sz="1000" spc="-40">
                <a:latin typeface="Calibri"/>
                <a:cs typeface="Calibri"/>
              </a:rPr>
              <a:t>high </a:t>
            </a:r>
            <a:r>
              <a:rPr sz="1000" spc="-30">
                <a:latin typeface="Calibri"/>
                <a:cs typeface="Calibri"/>
              </a:rPr>
              <a:t>quality lift </a:t>
            </a:r>
            <a:r>
              <a:rPr sz="1000" spc="-35">
                <a:latin typeface="Calibri"/>
                <a:cs typeface="Calibri"/>
              </a:rPr>
              <a:t>installation </a:t>
            </a:r>
            <a:r>
              <a:rPr sz="1000" spc="-50">
                <a:latin typeface="Calibri"/>
                <a:cs typeface="Calibri"/>
              </a:rPr>
              <a:t>in  </a:t>
            </a:r>
            <a:r>
              <a:rPr sz="1000" spc="-40">
                <a:latin typeface="Calibri"/>
                <a:cs typeface="Calibri"/>
              </a:rPr>
              <a:t>compliance </a:t>
            </a:r>
            <a:r>
              <a:rPr sz="1000" spc="-20">
                <a:latin typeface="Calibri"/>
                <a:cs typeface="Calibri"/>
              </a:rPr>
              <a:t>with </a:t>
            </a:r>
            <a:r>
              <a:rPr sz="1000" spc="-50">
                <a:latin typeface="Calibri"/>
                <a:cs typeface="Calibri"/>
              </a:rPr>
              <a:t>all </a:t>
            </a:r>
            <a:r>
              <a:rPr sz="1000" spc="-35">
                <a:latin typeface="Calibri"/>
                <a:cs typeface="Calibri"/>
              </a:rPr>
              <a:t>required </a:t>
            </a:r>
            <a:r>
              <a:rPr sz="1000" spc="-30">
                <a:latin typeface="Calibri"/>
                <a:cs typeface="Calibri"/>
              </a:rPr>
              <a:t>lift regulations </a:t>
            </a:r>
            <a:r>
              <a:rPr sz="1000" spc="-45">
                <a:latin typeface="Calibri"/>
                <a:cs typeface="Calibri"/>
              </a:rPr>
              <a:t>is </a:t>
            </a:r>
            <a:r>
              <a:rPr sz="1000" spc="-30">
                <a:latin typeface="Calibri"/>
                <a:cs typeface="Calibri"/>
              </a:rPr>
              <a:t>always </a:t>
            </a:r>
            <a:r>
              <a:rPr sz="1000" spc="-15">
                <a:latin typeface="Calibri"/>
                <a:cs typeface="Calibri"/>
              </a:rPr>
              <a:t>our  </a:t>
            </a:r>
            <a:r>
              <a:rPr sz="1000" spc="-30">
                <a:latin typeface="Calibri"/>
                <a:cs typeface="Calibri"/>
              </a:rPr>
              <a:t>ultimate</a:t>
            </a:r>
            <a:r>
              <a:rPr sz="1000" spc="-75">
                <a:latin typeface="Calibri"/>
                <a:cs typeface="Calibri"/>
              </a:rPr>
              <a:t> </a:t>
            </a:r>
            <a:r>
              <a:rPr sz="1000" spc="-40">
                <a:latin typeface="Calibri"/>
                <a:cs typeface="Calibri"/>
              </a:rPr>
              <a:t>objective.</a:t>
            </a:r>
            <a:r>
              <a:rPr sz="1000" spc="-70">
                <a:latin typeface="Calibri"/>
                <a:cs typeface="Calibri"/>
              </a:rPr>
              <a:t> </a:t>
            </a:r>
            <a:r>
              <a:rPr sz="1000" spc="10">
                <a:latin typeface="Calibri"/>
                <a:cs typeface="Calibri"/>
              </a:rPr>
              <a:t>Our</a:t>
            </a:r>
            <a:r>
              <a:rPr sz="1000" spc="-70">
                <a:latin typeface="Calibri"/>
                <a:cs typeface="Calibri"/>
              </a:rPr>
              <a:t> </a:t>
            </a:r>
            <a:r>
              <a:rPr sz="1000" spc="-30">
                <a:latin typeface="Calibri"/>
                <a:cs typeface="Calibri"/>
              </a:rPr>
              <a:t>lift</a:t>
            </a:r>
            <a:r>
              <a:rPr sz="1000" spc="-70">
                <a:latin typeface="Calibri"/>
                <a:cs typeface="Calibri"/>
              </a:rPr>
              <a:t> </a:t>
            </a:r>
            <a:r>
              <a:rPr sz="1000" spc="-35">
                <a:latin typeface="Calibri"/>
                <a:cs typeface="Calibri"/>
              </a:rPr>
              <a:t>installation</a:t>
            </a:r>
            <a:r>
              <a:rPr sz="1000" spc="-70">
                <a:latin typeface="Calibri"/>
                <a:cs typeface="Calibri"/>
              </a:rPr>
              <a:t> </a:t>
            </a:r>
            <a:r>
              <a:rPr sz="1000" spc="-30">
                <a:latin typeface="Calibri"/>
                <a:cs typeface="Calibri"/>
              </a:rPr>
              <a:t>process</a:t>
            </a:r>
            <a:r>
              <a:rPr sz="1000" spc="-75">
                <a:latin typeface="Calibri"/>
                <a:cs typeface="Calibri"/>
              </a:rPr>
              <a:t> </a:t>
            </a:r>
            <a:r>
              <a:rPr sz="1000">
                <a:latin typeface="Calibri"/>
                <a:cs typeface="Calibri"/>
              </a:rPr>
              <a:t>for</a:t>
            </a:r>
            <a:r>
              <a:rPr sz="1000" spc="-70">
                <a:latin typeface="Calibri"/>
                <a:cs typeface="Calibri"/>
              </a:rPr>
              <a:t> </a:t>
            </a:r>
            <a:r>
              <a:rPr sz="1000" spc="-30">
                <a:latin typeface="Calibri"/>
                <a:cs typeface="Calibri"/>
              </a:rPr>
              <a:t>the</a:t>
            </a:r>
            <a:r>
              <a:rPr sz="1000" spc="-70">
                <a:latin typeface="Calibri"/>
                <a:cs typeface="Calibri"/>
              </a:rPr>
              <a:t> </a:t>
            </a:r>
            <a:r>
              <a:rPr sz="1000" spc="-55">
                <a:latin typeface="Calibri"/>
                <a:cs typeface="Calibri"/>
              </a:rPr>
              <a:t>supply,  </a:t>
            </a:r>
            <a:r>
              <a:rPr sz="1000" spc="-35">
                <a:latin typeface="Calibri"/>
                <a:cs typeface="Calibri"/>
              </a:rPr>
              <a:t>installation and final </a:t>
            </a:r>
            <a:r>
              <a:rPr sz="1000" spc="-15">
                <a:latin typeface="Calibri"/>
                <a:cs typeface="Calibri"/>
              </a:rPr>
              <a:t>test </a:t>
            </a:r>
            <a:r>
              <a:rPr sz="1000" spc="5">
                <a:latin typeface="Calibri"/>
                <a:cs typeface="Calibri"/>
              </a:rPr>
              <a:t>of </a:t>
            </a:r>
            <a:r>
              <a:rPr sz="1000" spc="-35">
                <a:latin typeface="Calibri"/>
                <a:cs typeface="Calibri"/>
              </a:rPr>
              <a:t>new </a:t>
            </a:r>
            <a:r>
              <a:rPr sz="1000" spc="-40">
                <a:latin typeface="Calibri"/>
                <a:cs typeface="Calibri"/>
              </a:rPr>
              <a:t>passenger </a:t>
            </a:r>
            <a:r>
              <a:rPr sz="1000" spc="-35">
                <a:latin typeface="Calibri"/>
                <a:cs typeface="Calibri"/>
              </a:rPr>
              <a:t>lifts </a:t>
            </a:r>
            <a:r>
              <a:rPr sz="1000" spc="-30">
                <a:latin typeface="Calibri"/>
                <a:cs typeface="Calibri"/>
              </a:rPr>
              <a:t>within the  </a:t>
            </a:r>
            <a:r>
              <a:rPr sz="1000" spc="-35">
                <a:latin typeface="Calibri"/>
                <a:cs typeface="Calibri"/>
              </a:rPr>
              <a:t>scope</a:t>
            </a:r>
            <a:r>
              <a:rPr sz="1000" spc="-75">
                <a:latin typeface="Calibri"/>
                <a:cs typeface="Calibri"/>
              </a:rPr>
              <a:t> </a:t>
            </a:r>
            <a:r>
              <a:rPr sz="1000" spc="5">
                <a:latin typeface="Calibri"/>
                <a:cs typeface="Calibri"/>
              </a:rPr>
              <a:t>of</a:t>
            </a:r>
            <a:r>
              <a:rPr sz="1000" spc="-75">
                <a:latin typeface="Calibri"/>
                <a:cs typeface="Calibri"/>
              </a:rPr>
              <a:t> </a:t>
            </a:r>
            <a:r>
              <a:rPr sz="1000" spc="-45">
                <a:latin typeface="Calibri"/>
                <a:cs typeface="Calibri"/>
              </a:rPr>
              <a:t>EN81-20,</a:t>
            </a:r>
            <a:r>
              <a:rPr sz="1000" spc="-75">
                <a:latin typeface="Calibri"/>
                <a:cs typeface="Calibri"/>
              </a:rPr>
              <a:t> </a:t>
            </a:r>
            <a:r>
              <a:rPr sz="1000" spc="-65">
                <a:latin typeface="Calibri"/>
                <a:cs typeface="Calibri"/>
              </a:rPr>
              <a:t>EN81-21</a:t>
            </a:r>
            <a:r>
              <a:rPr sz="1000" spc="-75">
                <a:latin typeface="Calibri"/>
                <a:cs typeface="Calibri"/>
              </a:rPr>
              <a:t> </a:t>
            </a:r>
            <a:r>
              <a:rPr sz="1000" spc="-35">
                <a:latin typeface="Calibri"/>
                <a:cs typeface="Calibri"/>
              </a:rPr>
              <a:t>and</a:t>
            </a:r>
            <a:r>
              <a:rPr sz="1000" spc="-75">
                <a:latin typeface="Calibri"/>
                <a:cs typeface="Calibri"/>
              </a:rPr>
              <a:t> </a:t>
            </a:r>
            <a:r>
              <a:rPr sz="1000" spc="-45">
                <a:latin typeface="Calibri"/>
                <a:cs typeface="Calibri"/>
              </a:rPr>
              <a:t>EN81-50</a:t>
            </a:r>
            <a:r>
              <a:rPr sz="1000" spc="-70">
                <a:latin typeface="Calibri"/>
                <a:cs typeface="Calibri"/>
              </a:rPr>
              <a:t> </a:t>
            </a:r>
            <a:r>
              <a:rPr sz="1000" spc="-45">
                <a:latin typeface="Calibri"/>
                <a:cs typeface="Calibri"/>
              </a:rPr>
              <a:t>is</a:t>
            </a:r>
            <a:r>
              <a:rPr sz="1000" spc="-75">
                <a:latin typeface="Calibri"/>
                <a:cs typeface="Calibri"/>
              </a:rPr>
              <a:t> </a:t>
            </a:r>
            <a:r>
              <a:rPr sz="1000" spc="-25">
                <a:latin typeface="Calibri"/>
                <a:cs typeface="Calibri"/>
              </a:rPr>
              <a:t>carefully</a:t>
            </a:r>
            <a:r>
              <a:rPr sz="1000" spc="-75">
                <a:latin typeface="Calibri"/>
                <a:cs typeface="Calibri"/>
              </a:rPr>
              <a:t> </a:t>
            </a:r>
            <a:r>
              <a:rPr sz="1000" spc="-45">
                <a:latin typeface="Calibri"/>
                <a:cs typeface="Calibri"/>
              </a:rPr>
              <a:t>managed,  </a:t>
            </a:r>
            <a:r>
              <a:rPr sz="1000" spc="-30">
                <a:latin typeface="Calibri"/>
                <a:cs typeface="Calibri"/>
              </a:rPr>
              <a:t>audited</a:t>
            </a:r>
            <a:r>
              <a:rPr sz="1000" spc="-75">
                <a:latin typeface="Calibri"/>
                <a:cs typeface="Calibri"/>
              </a:rPr>
              <a:t> </a:t>
            </a:r>
            <a:r>
              <a:rPr sz="1000" spc="-40">
                <a:latin typeface="Calibri"/>
                <a:cs typeface="Calibri"/>
              </a:rPr>
              <a:t>annually</a:t>
            </a:r>
            <a:r>
              <a:rPr sz="1000" spc="-70">
                <a:latin typeface="Calibri"/>
                <a:cs typeface="Calibri"/>
              </a:rPr>
              <a:t> </a:t>
            </a:r>
            <a:r>
              <a:rPr sz="1000" spc="-35">
                <a:latin typeface="Calibri"/>
                <a:cs typeface="Calibri"/>
              </a:rPr>
              <a:t>and</a:t>
            </a:r>
            <a:r>
              <a:rPr sz="1000" spc="-70">
                <a:latin typeface="Calibri"/>
                <a:cs typeface="Calibri"/>
              </a:rPr>
              <a:t> </a:t>
            </a:r>
            <a:r>
              <a:rPr sz="1000" spc="-25">
                <a:latin typeface="Calibri"/>
                <a:cs typeface="Calibri"/>
              </a:rPr>
              <a:t>certified</a:t>
            </a:r>
            <a:r>
              <a:rPr sz="1000" spc="-70">
                <a:latin typeface="Calibri"/>
                <a:cs typeface="Calibri"/>
              </a:rPr>
              <a:t> </a:t>
            </a:r>
            <a:r>
              <a:rPr sz="1000" spc="-20">
                <a:latin typeface="Calibri"/>
                <a:cs typeface="Calibri"/>
              </a:rPr>
              <a:t>by</a:t>
            </a:r>
            <a:r>
              <a:rPr sz="1000" spc="-70">
                <a:latin typeface="Calibri"/>
                <a:cs typeface="Calibri"/>
              </a:rPr>
              <a:t> </a:t>
            </a:r>
            <a:r>
              <a:rPr sz="1000" spc="-50">
                <a:latin typeface="Calibri"/>
                <a:cs typeface="Calibri"/>
              </a:rPr>
              <a:t>a</a:t>
            </a:r>
            <a:r>
              <a:rPr sz="1000" spc="-70">
                <a:latin typeface="Calibri"/>
                <a:cs typeface="Calibri"/>
              </a:rPr>
              <a:t> </a:t>
            </a:r>
            <a:r>
              <a:rPr sz="1000" spc="-35">
                <a:latin typeface="Calibri"/>
                <a:cs typeface="Calibri"/>
              </a:rPr>
              <a:t>European</a:t>
            </a:r>
            <a:r>
              <a:rPr sz="1000" spc="-70">
                <a:latin typeface="Calibri"/>
                <a:cs typeface="Calibri"/>
              </a:rPr>
              <a:t> </a:t>
            </a:r>
            <a:r>
              <a:rPr sz="1000" spc="-15">
                <a:latin typeface="Calibri"/>
                <a:cs typeface="Calibri"/>
              </a:rPr>
              <a:t>Notified</a:t>
            </a:r>
            <a:r>
              <a:rPr sz="1000" spc="-70">
                <a:latin typeface="Calibri"/>
                <a:cs typeface="Calibri"/>
              </a:rPr>
              <a:t> </a:t>
            </a:r>
            <a:r>
              <a:rPr sz="1000" spc="-15">
                <a:latin typeface="Calibri"/>
                <a:cs typeface="Calibri"/>
              </a:rPr>
              <a:t>Body</a:t>
            </a:r>
            <a:endParaRPr sz="1000">
              <a:latin typeface="Calibri"/>
              <a:cs typeface="Calibri"/>
            </a:endParaRPr>
          </a:p>
          <a:p>
            <a:pPr marL="12700" algn="just">
              <a:lnSpc>
                <a:spcPct val="100000"/>
              </a:lnSpc>
            </a:pPr>
            <a:r>
              <a:rPr sz="1000">
                <a:latin typeface="Calibri"/>
                <a:cs typeface="Calibri"/>
              </a:rPr>
              <a:t>for</a:t>
            </a:r>
            <a:r>
              <a:rPr sz="1000" spc="-80">
                <a:latin typeface="Calibri"/>
                <a:cs typeface="Calibri"/>
              </a:rPr>
              <a:t> </a:t>
            </a:r>
            <a:r>
              <a:rPr sz="1000" spc="-40">
                <a:latin typeface="Calibri"/>
                <a:cs typeface="Calibri"/>
              </a:rPr>
              <a:t>compliance</a:t>
            </a:r>
            <a:r>
              <a:rPr sz="1000" spc="-75">
                <a:latin typeface="Calibri"/>
                <a:cs typeface="Calibri"/>
              </a:rPr>
              <a:t> </a:t>
            </a:r>
            <a:r>
              <a:rPr sz="1000" spc="-20">
                <a:latin typeface="Calibri"/>
                <a:cs typeface="Calibri"/>
              </a:rPr>
              <a:t>with</a:t>
            </a:r>
            <a:r>
              <a:rPr sz="1000" spc="-75">
                <a:latin typeface="Calibri"/>
                <a:cs typeface="Calibri"/>
              </a:rPr>
              <a:t> </a:t>
            </a:r>
            <a:r>
              <a:rPr sz="1000" spc="-30">
                <a:latin typeface="Calibri"/>
                <a:cs typeface="Calibri"/>
              </a:rPr>
              <a:t>the</a:t>
            </a:r>
            <a:r>
              <a:rPr sz="1000" spc="-75">
                <a:latin typeface="Calibri"/>
                <a:cs typeface="Calibri"/>
              </a:rPr>
              <a:t> </a:t>
            </a:r>
            <a:r>
              <a:rPr sz="1000" spc="-10">
                <a:latin typeface="Calibri"/>
                <a:cs typeface="Calibri"/>
              </a:rPr>
              <a:t>Lift</a:t>
            </a:r>
            <a:r>
              <a:rPr sz="1000" spc="-75">
                <a:latin typeface="Calibri"/>
                <a:cs typeface="Calibri"/>
              </a:rPr>
              <a:t> </a:t>
            </a:r>
            <a:r>
              <a:rPr sz="1000" spc="-35">
                <a:latin typeface="Calibri"/>
                <a:cs typeface="Calibri"/>
              </a:rPr>
              <a:t>Regulations.</a:t>
            </a:r>
            <a:endParaRPr sz="1000">
              <a:latin typeface="Calibri"/>
              <a:cs typeface="Calibri"/>
            </a:endParaRPr>
          </a:p>
        </p:txBody>
      </p:sp>
      <p:sp>
        <p:nvSpPr>
          <p:cNvPr id="15" name="object 13">
            <a:extLst>
              <a:ext uri="{FF2B5EF4-FFF2-40B4-BE49-F238E27FC236}">
                <a16:creationId xmlns:a16="http://schemas.microsoft.com/office/drawing/2014/main" id="{335FA50A-2F12-4061-9E8B-C565D9B800C5}"/>
              </a:ext>
            </a:extLst>
          </p:cNvPr>
          <p:cNvSpPr/>
          <p:nvPr/>
        </p:nvSpPr>
        <p:spPr>
          <a:xfrm>
            <a:off x="2783324" y="3125609"/>
            <a:ext cx="2875752" cy="257098"/>
          </a:xfrm>
          <a:custGeom>
            <a:avLst/>
            <a:gdLst/>
            <a:ahLst/>
            <a:cxnLst/>
            <a:rect l="l" t="t" r="r" b="b"/>
            <a:pathLst>
              <a:path w="2771140" h="337185">
                <a:moveTo>
                  <a:pt x="0" y="337184"/>
                </a:moveTo>
                <a:lnTo>
                  <a:pt x="2771013" y="337184"/>
                </a:lnTo>
                <a:lnTo>
                  <a:pt x="2771013" y="0"/>
                </a:lnTo>
                <a:lnTo>
                  <a:pt x="0" y="0"/>
                </a:lnTo>
                <a:lnTo>
                  <a:pt x="0" y="337184"/>
                </a:lnTo>
                <a:close/>
              </a:path>
            </a:pathLst>
          </a:custGeom>
          <a:solidFill>
            <a:srgbClr val="E6AD10"/>
          </a:solidFill>
        </p:spPr>
        <p:txBody>
          <a:bodyPr wrap="square" lIns="0" tIns="0" rIns="0" bIns="0" rtlCol="0"/>
          <a:lstStyle/>
          <a:p>
            <a:endParaRPr/>
          </a:p>
        </p:txBody>
      </p:sp>
      <p:sp>
        <p:nvSpPr>
          <p:cNvPr id="16" name="object 14">
            <a:extLst>
              <a:ext uri="{FF2B5EF4-FFF2-40B4-BE49-F238E27FC236}">
                <a16:creationId xmlns:a16="http://schemas.microsoft.com/office/drawing/2014/main" id="{8F75D47A-2F57-48CD-90CE-CAC13F30E126}"/>
              </a:ext>
            </a:extLst>
          </p:cNvPr>
          <p:cNvSpPr/>
          <p:nvPr/>
        </p:nvSpPr>
        <p:spPr>
          <a:xfrm>
            <a:off x="2783654" y="3125925"/>
            <a:ext cx="2875106" cy="256623"/>
          </a:xfrm>
          <a:prstGeom prst="rect">
            <a:avLst/>
          </a:prstGeom>
          <a:blipFill>
            <a:blip r:embed="rId5" cstate="print"/>
            <a:stretch>
              <a:fillRect/>
            </a:stretch>
          </a:blipFill>
        </p:spPr>
        <p:txBody>
          <a:bodyPr wrap="square" lIns="0" tIns="0" rIns="0" bIns="0" rtlCol="0"/>
          <a:lstStyle/>
          <a:p>
            <a:endParaRPr/>
          </a:p>
        </p:txBody>
      </p:sp>
      <p:sp>
        <p:nvSpPr>
          <p:cNvPr id="17" name="object 15">
            <a:extLst>
              <a:ext uri="{FF2B5EF4-FFF2-40B4-BE49-F238E27FC236}">
                <a16:creationId xmlns:a16="http://schemas.microsoft.com/office/drawing/2014/main" id="{F508500D-2B90-4C95-AEF0-BF7E337181E7}"/>
              </a:ext>
            </a:extLst>
          </p:cNvPr>
          <p:cNvSpPr txBox="1"/>
          <p:nvPr/>
        </p:nvSpPr>
        <p:spPr>
          <a:xfrm>
            <a:off x="2783654" y="3100729"/>
            <a:ext cx="2875752" cy="323165"/>
          </a:xfrm>
          <a:prstGeom prst="rect">
            <a:avLst/>
          </a:prstGeom>
        </p:spPr>
        <p:txBody>
          <a:bodyPr vert="horz" wrap="square" lIns="0" tIns="15240" rIns="0" bIns="0" rtlCol="0">
            <a:spAutoFit/>
          </a:bodyPr>
          <a:lstStyle/>
          <a:p>
            <a:pPr marL="396240" indent="-342900">
              <a:lnSpc>
                <a:spcPct val="100000"/>
              </a:lnSpc>
              <a:spcBef>
                <a:spcPts val="120"/>
              </a:spcBef>
              <a:buFont typeface="Arial" panose="020B0604020202020204" pitchFamily="34" charset="0"/>
              <a:buChar char="•"/>
            </a:pPr>
            <a:r>
              <a:rPr sz="2000" b="1" spc="100">
                <a:solidFill>
                  <a:srgbClr val="FFFFFF"/>
                </a:solidFill>
                <a:latin typeface="Calibri"/>
                <a:cs typeface="Calibri"/>
              </a:rPr>
              <a:t>WE</a:t>
            </a:r>
            <a:r>
              <a:rPr sz="2000" b="1" spc="-325">
                <a:solidFill>
                  <a:srgbClr val="FFFFFF"/>
                </a:solidFill>
                <a:latin typeface="Calibri"/>
                <a:cs typeface="Calibri"/>
              </a:rPr>
              <a:t> </a:t>
            </a:r>
            <a:r>
              <a:rPr sz="2000" b="1" spc="55">
                <a:solidFill>
                  <a:srgbClr val="FFFFFF"/>
                </a:solidFill>
                <a:latin typeface="Calibri"/>
                <a:cs typeface="Calibri"/>
              </a:rPr>
              <a:t>BEST </a:t>
            </a:r>
            <a:r>
              <a:rPr sz="2000" b="1" spc="70">
                <a:solidFill>
                  <a:srgbClr val="FFFFFF"/>
                </a:solidFill>
                <a:latin typeface="Calibri"/>
                <a:cs typeface="Calibri"/>
              </a:rPr>
              <a:t>DELIVER</a:t>
            </a:r>
            <a:endParaRPr sz="2000">
              <a:latin typeface="Calibri"/>
              <a:cs typeface="Calibri"/>
            </a:endParaRPr>
          </a:p>
        </p:txBody>
      </p:sp>
      <p:sp>
        <p:nvSpPr>
          <p:cNvPr id="22" name="object 7">
            <a:extLst>
              <a:ext uri="{FF2B5EF4-FFF2-40B4-BE49-F238E27FC236}">
                <a16:creationId xmlns:a16="http://schemas.microsoft.com/office/drawing/2014/main" id="{49330A05-49DA-4366-9295-4E691CAD6E36}"/>
              </a:ext>
            </a:extLst>
          </p:cNvPr>
          <p:cNvSpPr/>
          <p:nvPr/>
        </p:nvSpPr>
        <p:spPr>
          <a:xfrm>
            <a:off x="7112453" y="908339"/>
            <a:ext cx="2241550" cy="2072045"/>
          </a:xfrm>
          <a:custGeom>
            <a:avLst/>
            <a:gdLst/>
            <a:ahLst/>
            <a:cxnLst/>
            <a:rect l="l" t="t" r="r" b="b"/>
            <a:pathLst>
              <a:path w="2428240" h="2603500">
                <a:moveTo>
                  <a:pt x="0" y="0"/>
                </a:moveTo>
                <a:lnTo>
                  <a:pt x="2427643" y="0"/>
                </a:lnTo>
                <a:lnTo>
                  <a:pt x="2427643" y="2603474"/>
                </a:lnTo>
                <a:lnTo>
                  <a:pt x="0" y="2603474"/>
                </a:lnTo>
                <a:lnTo>
                  <a:pt x="0" y="0"/>
                </a:lnTo>
                <a:close/>
              </a:path>
            </a:pathLst>
          </a:custGeom>
          <a:ln w="38100">
            <a:solidFill>
              <a:srgbClr val="E6AD10"/>
            </a:solidFill>
          </a:ln>
        </p:spPr>
        <p:txBody>
          <a:bodyPr wrap="square" lIns="0" tIns="0" rIns="0" bIns="0" rtlCol="0"/>
          <a:lstStyle/>
          <a:p>
            <a:endParaRPr/>
          </a:p>
        </p:txBody>
      </p:sp>
      <p:sp>
        <p:nvSpPr>
          <p:cNvPr id="23" name="object 16">
            <a:extLst>
              <a:ext uri="{FF2B5EF4-FFF2-40B4-BE49-F238E27FC236}">
                <a16:creationId xmlns:a16="http://schemas.microsoft.com/office/drawing/2014/main" id="{298A21E4-854C-4329-80EE-3B89618DEB32}"/>
              </a:ext>
            </a:extLst>
          </p:cNvPr>
          <p:cNvSpPr/>
          <p:nvPr/>
        </p:nvSpPr>
        <p:spPr>
          <a:xfrm>
            <a:off x="6880637" y="3287396"/>
            <a:ext cx="2876780" cy="386411"/>
          </a:xfrm>
          <a:custGeom>
            <a:avLst/>
            <a:gdLst/>
            <a:ahLst/>
            <a:cxnLst/>
            <a:rect l="l" t="t" r="r" b="b"/>
            <a:pathLst>
              <a:path w="2241550" h="337184">
                <a:moveTo>
                  <a:pt x="0" y="336804"/>
                </a:moveTo>
                <a:lnTo>
                  <a:pt x="2241042" y="336804"/>
                </a:lnTo>
                <a:lnTo>
                  <a:pt x="2241042" y="0"/>
                </a:lnTo>
                <a:lnTo>
                  <a:pt x="0" y="0"/>
                </a:lnTo>
                <a:lnTo>
                  <a:pt x="0" y="336804"/>
                </a:lnTo>
                <a:close/>
              </a:path>
            </a:pathLst>
          </a:custGeom>
          <a:solidFill>
            <a:srgbClr val="E6AD10"/>
          </a:solidFill>
        </p:spPr>
        <p:txBody>
          <a:bodyPr wrap="square" lIns="0" tIns="0" rIns="0" bIns="0" rtlCol="0"/>
          <a:lstStyle/>
          <a:p>
            <a:endParaRPr/>
          </a:p>
        </p:txBody>
      </p:sp>
      <p:sp>
        <p:nvSpPr>
          <p:cNvPr id="24" name="object 17">
            <a:extLst>
              <a:ext uri="{FF2B5EF4-FFF2-40B4-BE49-F238E27FC236}">
                <a16:creationId xmlns:a16="http://schemas.microsoft.com/office/drawing/2014/main" id="{5176988E-CFAB-472B-849A-63423FE04FF9}"/>
              </a:ext>
            </a:extLst>
          </p:cNvPr>
          <p:cNvSpPr/>
          <p:nvPr/>
        </p:nvSpPr>
        <p:spPr>
          <a:xfrm>
            <a:off x="6870776" y="3262313"/>
            <a:ext cx="2875752" cy="386410"/>
          </a:xfrm>
          <a:prstGeom prst="rect">
            <a:avLst/>
          </a:prstGeom>
          <a:blipFill>
            <a:blip r:embed="rId6" cstate="print"/>
            <a:stretch>
              <a:fillRect/>
            </a:stretch>
          </a:blipFill>
        </p:spPr>
        <p:txBody>
          <a:bodyPr wrap="square" lIns="0" tIns="0" rIns="0" bIns="0" rtlCol="0"/>
          <a:lstStyle/>
          <a:p>
            <a:endParaRPr/>
          </a:p>
        </p:txBody>
      </p:sp>
      <p:sp>
        <p:nvSpPr>
          <p:cNvPr id="25" name="object 18">
            <a:extLst>
              <a:ext uri="{FF2B5EF4-FFF2-40B4-BE49-F238E27FC236}">
                <a16:creationId xmlns:a16="http://schemas.microsoft.com/office/drawing/2014/main" id="{78A5D19C-BEA9-4E0F-B12F-F9DC0ECF4277}"/>
              </a:ext>
            </a:extLst>
          </p:cNvPr>
          <p:cNvSpPr txBox="1"/>
          <p:nvPr/>
        </p:nvSpPr>
        <p:spPr>
          <a:xfrm>
            <a:off x="6859887" y="3262312"/>
            <a:ext cx="2595796" cy="323165"/>
          </a:xfrm>
          <a:prstGeom prst="rect">
            <a:avLst/>
          </a:prstGeom>
        </p:spPr>
        <p:txBody>
          <a:bodyPr vert="horz" wrap="square" lIns="0" tIns="15240" rIns="0" bIns="0" rtlCol="0">
            <a:spAutoFit/>
          </a:bodyPr>
          <a:lstStyle/>
          <a:p>
            <a:pPr marL="396240" indent="-342900">
              <a:lnSpc>
                <a:spcPct val="100000"/>
              </a:lnSpc>
              <a:spcBef>
                <a:spcPts val="120"/>
              </a:spcBef>
              <a:buFont typeface="Arial" panose="020B0604020202020204" pitchFamily="34" charset="0"/>
              <a:buChar char="•"/>
            </a:pPr>
            <a:r>
              <a:rPr sz="2000" b="1" spc="100">
                <a:solidFill>
                  <a:schemeClr val="bg1"/>
                </a:solidFill>
                <a:latin typeface="Calibri"/>
                <a:cs typeface="Calibri"/>
              </a:rPr>
              <a:t>WE</a:t>
            </a:r>
            <a:r>
              <a:rPr sz="2000" b="1" spc="-350">
                <a:solidFill>
                  <a:schemeClr val="bg1"/>
                </a:solidFill>
                <a:latin typeface="Calibri"/>
                <a:cs typeface="Calibri"/>
              </a:rPr>
              <a:t> </a:t>
            </a:r>
            <a:r>
              <a:rPr lang="en-GB" sz="2000" b="1" spc="-350">
                <a:solidFill>
                  <a:schemeClr val="bg1"/>
                </a:solidFill>
                <a:latin typeface="Calibri"/>
                <a:cs typeface="Calibri"/>
              </a:rPr>
              <a:t> </a:t>
            </a:r>
            <a:r>
              <a:rPr sz="2000" b="1" spc="65">
                <a:solidFill>
                  <a:schemeClr val="bg1"/>
                </a:solidFill>
                <a:latin typeface="Calibri"/>
                <a:cs typeface="Calibri"/>
              </a:rPr>
              <a:t>BEST SUPPORT</a:t>
            </a:r>
            <a:endParaRPr sz="2000">
              <a:solidFill>
                <a:schemeClr val="bg1"/>
              </a:solidFill>
              <a:latin typeface="Calibri"/>
              <a:cs typeface="Calibri"/>
            </a:endParaRPr>
          </a:p>
        </p:txBody>
      </p:sp>
      <p:sp>
        <p:nvSpPr>
          <p:cNvPr id="27" name="Rectangle 26">
            <a:extLst>
              <a:ext uri="{FF2B5EF4-FFF2-40B4-BE49-F238E27FC236}">
                <a16:creationId xmlns:a16="http://schemas.microsoft.com/office/drawing/2014/main" id="{48971A02-65BF-48F6-A762-1562382E32C6}"/>
              </a:ext>
            </a:extLst>
          </p:cNvPr>
          <p:cNvSpPr/>
          <p:nvPr/>
        </p:nvSpPr>
        <p:spPr>
          <a:xfrm>
            <a:off x="6859887" y="3816782"/>
            <a:ext cx="2746682" cy="2006703"/>
          </a:xfrm>
          <a:prstGeom prst="rect">
            <a:avLst/>
          </a:prstGeom>
        </p:spPr>
        <p:txBody>
          <a:bodyPr wrap="square">
            <a:spAutoFit/>
          </a:bodyPr>
          <a:lstStyle/>
          <a:p>
            <a:pPr marL="12700" marR="22225" algn="just">
              <a:lnSpc>
                <a:spcPct val="103899"/>
              </a:lnSpc>
              <a:spcBef>
                <a:spcPts val="40"/>
              </a:spcBef>
            </a:pPr>
            <a:r>
              <a:rPr lang="en-GB" sz="1000" spc="-55" dirty="0">
                <a:latin typeface="Calibri"/>
                <a:cs typeface="Calibri"/>
              </a:rPr>
              <a:t>Independent Lift Co. Ltd is also a “Service and Maintenance” provider, offering “Service Level Agreements” tailored to the specific site requirements of our customers.</a:t>
            </a:r>
          </a:p>
          <a:p>
            <a:pPr marL="12700" marR="22225" algn="just">
              <a:lnSpc>
                <a:spcPct val="103899"/>
              </a:lnSpc>
              <a:spcBef>
                <a:spcPts val="40"/>
              </a:spcBef>
            </a:pPr>
            <a:r>
              <a:rPr lang="en-GB" sz="1000" spc="-55" dirty="0">
                <a:latin typeface="Calibri"/>
                <a:cs typeface="Calibri"/>
              </a:rPr>
              <a:t>We provide complete product life cycle partnership, from  handover of the lift installation, through an extended warranty period, to preventative maintenance.</a:t>
            </a:r>
          </a:p>
          <a:p>
            <a:pPr marL="12700" marR="22225" algn="just">
              <a:lnSpc>
                <a:spcPct val="103899"/>
              </a:lnSpc>
              <a:spcBef>
                <a:spcPts val="40"/>
              </a:spcBef>
            </a:pPr>
            <a:r>
              <a:rPr lang="en-GB" sz="1000" spc="-55" dirty="0">
                <a:latin typeface="Calibri"/>
                <a:cs typeface="Calibri"/>
              </a:rPr>
              <a:t>We also provide Repair and Refurbishment services to keep your lifts operating at optimum performance in order to serve the ever changing needs of a modern building</a:t>
            </a:r>
            <a:endParaRPr lang="en-GB" sz="1000" dirty="0">
              <a:latin typeface="Calibri"/>
              <a:cs typeface="Calibri"/>
            </a:endParaRPr>
          </a:p>
        </p:txBody>
      </p:sp>
      <p:pic>
        <p:nvPicPr>
          <p:cNvPr id="26" name="Picture 25">
            <a:extLst>
              <a:ext uri="{FF2B5EF4-FFF2-40B4-BE49-F238E27FC236}">
                <a16:creationId xmlns:a16="http://schemas.microsoft.com/office/drawing/2014/main" id="{68C7AACD-FA13-4E80-8699-BF21F1D20AFF}"/>
              </a:ext>
            </a:extLst>
          </p:cNvPr>
          <p:cNvPicPr>
            <a:picLocks noChangeAspect="1"/>
          </p:cNvPicPr>
          <p:nvPr/>
        </p:nvPicPr>
        <p:blipFill>
          <a:blip r:embed="rId7"/>
          <a:stretch>
            <a:fillRect/>
          </a:stretch>
        </p:blipFill>
        <p:spPr>
          <a:xfrm>
            <a:off x="10471385" y="5788151"/>
            <a:ext cx="1351160" cy="649925"/>
          </a:xfrm>
          <a:prstGeom prst="rect">
            <a:avLst/>
          </a:prstGeom>
        </p:spPr>
      </p:pic>
      <p:pic>
        <p:nvPicPr>
          <p:cNvPr id="3" name="Picture 2">
            <a:extLst>
              <a:ext uri="{FF2B5EF4-FFF2-40B4-BE49-F238E27FC236}">
                <a16:creationId xmlns:a16="http://schemas.microsoft.com/office/drawing/2014/main" id="{BE6B1878-3CAE-AB75-AE38-FFC08DA40348}"/>
              </a:ext>
            </a:extLst>
          </p:cNvPr>
          <p:cNvPicPr>
            <a:picLocks noChangeAspect="1"/>
          </p:cNvPicPr>
          <p:nvPr/>
        </p:nvPicPr>
        <p:blipFill>
          <a:blip r:embed="rId8"/>
          <a:stretch>
            <a:fillRect/>
          </a:stretch>
        </p:blipFill>
        <p:spPr>
          <a:xfrm>
            <a:off x="7167870" y="1064675"/>
            <a:ext cx="2130715" cy="1779551"/>
          </a:xfrm>
          <a:prstGeom prst="rect">
            <a:avLst/>
          </a:prstGeom>
        </p:spPr>
      </p:pic>
    </p:spTree>
    <p:extLst>
      <p:ext uri="{BB962C8B-B14F-4D97-AF65-F5344CB8AC3E}">
        <p14:creationId xmlns:p14="http://schemas.microsoft.com/office/powerpoint/2010/main" val="3404467577"/>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824427" y="848359"/>
            <a:ext cx="3287565" cy="4358457"/>
          </a:xfrm>
          <a:prstGeom prst="rect">
            <a:avLst/>
          </a:prstGeom>
        </p:spPr>
      </p:pic>
      <p:sp>
        <p:nvSpPr>
          <p:cNvPr id="2" name="Rectangle 1">
            <a:extLst>
              <a:ext uri="{FF2B5EF4-FFF2-40B4-BE49-F238E27FC236}">
                <a16:creationId xmlns:a16="http://schemas.microsoft.com/office/drawing/2014/main" id="{282051F7-7734-40B8-8DBF-4930069CE652}"/>
              </a:ext>
            </a:extLst>
          </p:cNvPr>
          <p:cNvSpPr/>
          <p:nvPr/>
        </p:nvSpPr>
        <p:spPr>
          <a:xfrm>
            <a:off x="787400" y="1396999"/>
            <a:ext cx="7495466" cy="3735318"/>
          </a:xfrm>
          <a:prstGeom prst="rect">
            <a:avLst/>
          </a:prstGeom>
        </p:spPr>
        <p:txBody>
          <a:bodyPr wrap="square">
            <a:spAutoFit/>
          </a:bodyPr>
          <a:lstStyle/>
          <a:p>
            <a:pPr>
              <a:lnSpc>
                <a:spcPct val="107000"/>
              </a:lnSpc>
              <a:spcAft>
                <a:spcPts val="800"/>
              </a:spcAft>
            </a:pPr>
            <a:r>
              <a:rPr lang="en-GB" b="1">
                <a:latin typeface="Tahoma" panose="020B0604030504040204" pitchFamily="34" charset="0"/>
                <a:ea typeface="Calibri" panose="020F0502020204030204" pitchFamily="34" charset="0"/>
                <a:cs typeface="Times New Roman" panose="02020603050405020304" pitchFamily="18" charset="0"/>
              </a:rPr>
              <a:t>SERVICE AND MAINTENANCE</a:t>
            </a:r>
            <a:endParaRPr lang="en-GB">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a:latin typeface="Tahoma" panose="020B0604030504040204" pitchFamily="34" charset="0"/>
                <a:ea typeface="Calibri" panose="020F0502020204030204" pitchFamily="34" charset="0"/>
                <a:cs typeface="Times New Roman" panose="02020603050405020304" pitchFamily="18" charset="0"/>
              </a:rPr>
              <a:t>Independent Lift Company provides complete product lift cycle partnership.</a:t>
            </a:r>
            <a:endParaRPr lang="en-GB">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a:latin typeface="Tahoma" panose="020B0604030504040204" pitchFamily="34" charset="0"/>
                <a:ea typeface="Calibri" panose="020F0502020204030204" pitchFamily="34" charset="0"/>
                <a:cs typeface="Times New Roman" panose="02020603050405020304" pitchFamily="18" charset="0"/>
              </a:rPr>
              <a:t> </a:t>
            </a:r>
            <a:endParaRPr lang="en-GB">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a:latin typeface="Tahoma" panose="020B0604030504040204" pitchFamily="34" charset="0"/>
                <a:ea typeface="Calibri" panose="020F0502020204030204" pitchFamily="34" charset="0"/>
                <a:cs typeface="Times New Roman" panose="02020603050405020304" pitchFamily="18" charset="0"/>
              </a:rPr>
              <a:t>Benefits of Service agreement:</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a:latin typeface="Tahoma" panose="020B0604030504040204" pitchFamily="34" charset="0"/>
                <a:ea typeface="Calibri" panose="020F0502020204030204" pitchFamily="34" charset="0"/>
                <a:cs typeface="Times New Roman" panose="02020603050405020304" pitchFamily="18" charset="0"/>
              </a:rPr>
              <a:t>Preventative maintenance in line with ISEN81-80</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a:latin typeface="Tahoma" panose="020B0604030504040204" pitchFamily="34" charset="0"/>
                <a:ea typeface="Calibri" panose="020F0502020204030204" pitchFamily="34" charset="0"/>
                <a:cs typeface="Times New Roman" panose="02020603050405020304" pitchFamily="18" charset="0"/>
              </a:rPr>
              <a:t>Service level : Standard</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a:latin typeface="Tahoma" panose="020B0604030504040204" pitchFamily="34" charset="0"/>
                <a:ea typeface="Calibri" panose="020F0502020204030204" pitchFamily="34" charset="0"/>
                <a:cs typeface="Times New Roman" panose="02020603050405020304" pitchFamily="18" charset="0"/>
              </a:rPr>
              <a:t>24 Hour call out service</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a:latin typeface="Tahoma" panose="020B0604030504040204" pitchFamily="34" charset="0"/>
                <a:ea typeface="Calibri" panose="020F0502020204030204" pitchFamily="34" charset="0"/>
                <a:cs typeface="Times New Roman" panose="02020603050405020304" pitchFamily="18" charset="0"/>
              </a:rPr>
              <a:t>Spare part availability</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a:latin typeface="Tahoma" panose="020B0604030504040204" pitchFamily="34" charset="0"/>
                <a:ea typeface="Calibri" panose="020F0502020204030204" pitchFamily="34" charset="0"/>
                <a:cs typeface="Times New Roman" panose="02020603050405020304" pitchFamily="18" charset="0"/>
              </a:rPr>
              <a:t>24/7 communication link</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a:latin typeface="Tahoma" panose="020B0604030504040204" pitchFamily="34" charset="0"/>
                <a:ea typeface="Calibri" panose="020F0502020204030204" pitchFamily="34" charset="0"/>
                <a:cs typeface="Times New Roman" panose="02020603050405020304" pitchFamily="18" charset="0"/>
              </a:rPr>
              <a:t>Review biannual insurance reports on customer behalf;</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a:latin typeface="Tahoma" panose="020B0604030504040204" pitchFamily="34" charset="0"/>
                <a:ea typeface="Calibri" panose="020F0502020204030204" pitchFamily="34" charset="0"/>
                <a:cs typeface="Times New Roman" panose="02020603050405020304" pitchFamily="18" charset="0"/>
              </a:rPr>
              <a:t>Make recommendations for action on same.</a:t>
            </a:r>
            <a:endParaRPr lang="en-GB">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BCAE95D7-5E07-4519-9996-761B8B308339}"/>
              </a:ext>
            </a:extLst>
          </p:cNvPr>
          <p:cNvPicPr>
            <a:picLocks noChangeAspect="1"/>
          </p:cNvPicPr>
          <p:nvPr/>
        </p:nvPicPr>
        <p:blipFill>
          <a:blip r:embed="rId3"/>
          <a:stretch>
            <a:fillRect/>
          </a:stretch>
        </p:blipFill>
        <p:spPr>
          <a:xfrm>
            <a:off x="10471385" y="5788151"/>
            <a:ext cx="1351160" cy="649925"/>
          </a:xfrm>
          <a:prstGeom prst="rect">
            <a:avLst/>
          </a:prstGeom>
        </p:spPr>
      </p:pic>
    </p:spTree>
    <p:extLst>
      <p:ext uri="{BB962C8B-B14F-4D97-AF65-F5344CB8AC3E}">
        <p14:creationId xmlns:p14="http://schemas.microsoft.com/office/powerpoint/2010/main" val="1868506601"/>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
            <a:extLst>
              <a:ext uri="{FF2B5EF4-FFF2-40B4-BE49-F238E27FC236}">
                <a16:creationId xmlns:a16="http://schemas.microsoft.com/office/drawing/2014/main" id="{583BA7BF-3A09-4892-9CC1-C53152E72F5E}"/>
              </a:ext>
            </a:extLst>
          </p:cNvPr>
          <p:cNvSpPr txBox="1"/>
          <p:nvPr/>
        </p:nvSpPr>
        <p:spPr>
          <a:xfrm>
            <a:off x="334395" y="623577"/>
            <a:ext cx="3331845" cy="3681777"/>
          </a:xfrm>
          <a:prstGeom prst="rect">
            <a:avLst/>
          </a:prstGeom>
        </p:spPr>
        <p:txBody>
          <a:bodyPr vert="horz" wrap="square" lIns="0" tIns="71120" rIns="0" bIns="0" rtlCol="0">
            <a:spAutoFit/>
          </a:bodyPr>
          <a:lstStyle/>
          <a:p>
            <a:pPr marL="12700">
              <a:lnSpc>
                <a:spcPct val="100000"/>
              </a:lnSpc>
              <a:spcBef>
                <a:spcPts val="560"/>
              </a:spcBef>
            </a:pPr>
            <a:r>
              <a:rPr sz="1200" b="1" spc="25" dirty="0">
                <a:solidFill>
                  <a:srgbClr val="E6AD10"/>
                </a:solidFill>
                <a:latin typeface="Calibri"/>
                <a:cs typeface="Calibri"/>
              </a:rPr>
              <a:t>Lift</a:t>
            </a:r>
            <a:r>
              <a:rPr sz="1200" b="1" spc="-80" dirty="0">
                <a:solidFill>
                  <a:srgbClr val="E6AD10"/>
                </a:solidFill>
                <a:latin typeface="Calibri"/>
                <a:cs typeface="Calibri"/>
              </a:rPr>
              <a:t> </a:t>
            </a:r>
            <a:r>
              <a:rPr sz="1200" b="1" spc="10" dirty="0">
                <a:solidFill>
                  <a:srgbClr val="E6AD10"/>
                </a:solidFill>
                <a:latin typeface="Calibri"/>
                <a:cs typeface="Calibri"/>
              </a:rPr>
              <a:t>Directive</a:t>
            </a:r>
            <a:r>
              <a:rPr sz="1200" b="1" spc="-80" dirty="0">
                <a:solidFill>
                  <a:srgbClr val="E6AD10"/>
                </a:solidFill>
                <a:latin typeface="Calibri"/>
                <a:cs typeface="Calibri"/>
              </a:rPr>
              <a:t> </a:t>
            </a:r>
            <a:r>
              <a:rPr sz="1200" b="1" dirty="0">
                <a:solidFill>
                  <a:srgbClr val="E6AD10"/>
                </a:solidFill>
                <a:latin typeface="Calibri"/>
                <a:cs typeface="Calibri"/>
              </a:rPr>
              <a:t>EN81-Lifts</a:t>
            </a:r>
            <a:r>
              <a:rPr sz="1200" b="1" spc="-80" dirty="0">
                <a:solidFill>
                  <a:srgbClr val="E6AD10"/>
                </a:solidFill>
                <a:latin typeface="Calibri"/>
                <a:cs typeface="Calibri"/>
              </a:rPr>
              <a:t> </a:t>
            </a:r>
            <a:r>
              <a:rPr sz="1200" b="1" spc="5" dirty="0">
                <a:solidFill>
                  <a:srgbClr val="E6AD10"/>
                </a:solidFill>
                <a:latin typeface="Calibri"/>
                <a:cs typeface="Calibri"/>
              </a:rPr>
              <a:t>including</a:t>
            </a:r>
            <a:endParaRPr sz="1200" dirty="0">
              <a:latin typeface="Calibri"/>
              <a:cs typeface="Calibri"/>
            </a:endParaRPr>
          </a:p>
          <a:p>
            <a:pPr marL="251460">
              <a:lnSpc>
                <a:spcPct val="100000"/>
              </a:lnSpc>
              <a:spcBef>
                <a:spcPts val="459"/>
              </a:spcBef>
            </a:pPr>
            <a:r>
              <a:rPr sz="1200" spc="-70" dirty="0">
                <a:solidFill>
                  <a:srgbClr val="231F20"/>
                </a:solidFill>
                <a:latin typeface="Calibri"/>
                <a:cs typeface="Calibri"/>
              </a:rPr>
              <a:t>Passe</a:t>
            </a:r>
            <a:r>
              <a:rPr lang="en-IE" sz="1200" spc="-70" dirty="0" err="1">
                <a:solidFill>
                  <a:srgbClr val="231F20"/>
                </a:solidFill>
                <a:latin typeface="Calibri"/>
                <a:cs typeface="Calibri"/>
              </a:rPr>
              <a:t>nger</a:t>
            </a:r>
            <a:r>
              <a:rPr lang="en-IE" sz="1200" spc="-75" dirty="0">
                <a:solidFill>
                  <a:srgbClr val="231F20"/>
                </a:solidFill>
                <a:latin typeface="Calibri"/>
                <a:cs typeface="Calibri"/>
              </a:rPr>
              <a:t> </a:t>
            </a:r>
            <a:r>
              <a:rPr lang="en-IE" sz="1200" spc="-45" dirty="0">
                <a:solidFill>
                  <a:srgbClr val="231F20"/>
                </a:solidFill>
                <a:latin typeface="Calibri"/>
                <a:cs typeface="Calibri"/>
              </a:rPr>
              <a:t>Lifts</a:t>
            </a:r>
          </a:p>
          <a:p>
            <a:pPr marL="251460">
              <a:lnSpc>
                <a:spcPct val="100000"/>
              </a:lnSpc>
              <a:spcBef>
                <a:spcPts val="459"/>
              </a:spcBef>
            </a:pPr>
            <a:r>
              <a:rPr lang="en-IE" sz="1200" spc="-45" dirty="0">
                <a:solidFill>
                  <a:srgbClr val="231F20"/>
                </a:solidFill>
                <a:latin typeface="Calibri"/>
                <a:cs typeface="Calibri"/>
              </a:rPr>
              <a:t>Evacuation Passenger Lifts EN81-76</a:t>
            </a:r>
          </a:p>
          <a:p>
            <a:pPr marL="251460" marR="1774825">
              <a:lnSpc>
                <a:spcPct val="131900"/>
              </a:lnSpc>
            </a:pPr>
            <a:r>
              <a:rPr sz="1200" spc="-35" dirty="0">
                <a:solidFill>
                  <a:srgbClr val="231F20"/>
                </a:solidFill>
                <a:latin typeface="Calibri"/>
                <a:cs typeface="Calibri"/>
              </a:rPr>
              <a:t>Goods </a:t>
            </a:r>
            <a:r>
              <a:rPr sz="1200" spc="40" dirty="0">
                <a:solidFill>
                  <a:srgbClr val="231F20"/>
                </a:solidFill>
                <a:latin typeface="Calibri"/>
                <a:cs typeface="Calibri"/>
              </a:rPr>
              <a:t>/</a:t>
            </a:r>
            <a:r>
              <a:rPr sz="1200" spc="-165" dirty="0">
                <a:solidFill>
                  <a:srgbClr val="231F20"/>
                </a:solidFill>
                <a:latin typeface="Calibri"/>
                <a:cs typeface="Calibri"/>
              </a:rPr>
              <a:t> </a:t>
            </a:r>
            <a:r>
              <a:rPr sz="1200" spc="-70" dirty="0">
                <a:solidFill>
                  <a:srgbClr val="231F20"/>
                </a:solidFill>
                <a:latin typeface="Calibri"/>
                <a:cs typeface="Calibri"/>
              </a:rPr>
              <a:t>Passenger </a:t>
            </a:r>
            <a:r>
              <a:rPr sz="1200" spc="-45" dirty="0">
                <a:solidFill>
                  <a:srgbClr val="231F20"/>
                </a:solidFill>
                <a:latin typeface="Calibri"/>
                <a:cs typeface="Calibri"/>
              </a:rPr>
              <a:t>Lifts  </a:t>
            </a:r>
            <a:r>
              <a:rPr sz="1200" spc="-65" dirty="0">
                <a:solidFill>
                  <a:srgbClr val="231F20"/>
                </a:solidFill>
                <a:latin typeface="Calibri"/>
                <a:cs typeface="Calibri"/>
              </a:rPr>
              <a:t>Panoramic</a:t>
            </a:r>
            <a:r>
              <a:rPr sz="1200" spc="-75" dirty="0">
                <a:solidFill>
                  <a:srgbClr val="231F20"/>
                </a:solidFill>
                <a:latin typeface="Calibri"/>
                <a:cs typeface="Calibri"/>
              </a:rPr>
              <a:t> </a:t>
            </a:r>
            <a:r>
              <a:rPr sz="1200" spc="-45" dirty="0">
                <a:solidFill>
                  <a:srgbClr val="231F20"/>
                </a:solidFill>
                <a:latin typeface="Calibri"/>
                <a:cs typeface="Calibri"/>
              </a:rPr>
              <a:t>Lifts</a:t>
            </a:r>
            <a:endParaRPr sz="1200" dirty="0">
              <a:latin typeface="Calibri"/>
              <a:cs typeface="Calibri"/>
            </a:endParaRPr>
          </a:p>
          <a:p>
            <a:pPr marL="251460" marR="934719">
              <a:lnSpc>
                <a:spcPct val="131900"/>
              </a:lnSpc>
            </a:pPr>
            <a:r>
              <a:rPr sz="1200" spc="-50" dirty="0">
                <a:solidFill>
                  <a:srgbClr val="231F20"/>
                </a:solidFill>
                <a:latin typeface="Calibri"/>
                <a:cs typeface="Calibri"/>
              </a:rPr>
              <a:t>Document </a:t>
            </a:r>
            <a:r>
              <a:rPr sz="1200" spc="-75" dirty="0">
                <a:solidFill>
                  <a:srgbClr val="231F20"/>
                </a:solidFill>
                <a:latin typeface="Calibri"/>
                <a:cs typeface="Calibri"/>
              </a:rPr>
              <a:t>M </a:t>
            </a:r>
            <a:r>
              <a:rPr sz="1200" spc="-65" dirty="0">
                <a:solidFill>
                  <a:srgbClr val="231F20"/>
                </a:solidFill>
                <a:latin typeface="Calibri"/>
                <a:cs typeface="Calibri"/>
              </a:rPr>
              <a:t>compliant </a:t>
            </a:r>
            <a:r>
              <a:rPr sz="1200" spc="-60" dirty="0">
                <a:solidFill>
                  <a:srgbClr val="231F20"/>
                </a:solidFill>
                <a:latin typeface="Calibri"/>
                <a:cs typeface="Calibri"/>
              </a:rPr>
              <a:t>lifts</a:t>
            </a:r>
            <a:r>
              <a:rPr sz="1200" spc="-105" dirty="0">
                <a:solidFill>
                  <a:srgbClr val="231F20"/>
                </a:solidFill>
                <a:latin typeface="Calibri"/>
                <a:cs typeface="Calibri"/>
              </a:rPr>
              <a:t> </a:t>
            </a:r>
            <a:r>
              <a:rPr sz="1200" spc="-60" dirty="0">
                <a:solidFill>
                  <a:srgbClr val="231F20"/>
                </a:solidFill>
                <a:latin typeface="Calibri"/>
                <a:cs typeface="Calibri"/>
              </a:rPr>
              <a:t>ISEN81-70  </a:t>
            </a:r>
            <a:r>
              <a:rPr sz="1200" spc="-80" dirty="0">
                <a:solidFill>
                  <a:srgbClr val="231F20"/>
                </a:solidFill>
                <a:latin typeface="Calibri"/>
                <a:cs typeface="Calibri"/>
              </a:rPr>
              <a:t>Fire </a:t>
            </a:r>
            <a:r>
              <a:rPr sz="1200" spc="-50" dirty="0">
                <a:solidFill>
                  <a:srgbClr val="231F20"/>
                </a:solidFill>
                <a:latin typeface="Calibri"/>
                <a:cs typeface="Calibri"/>
              </a:rPr>
              <a:t>fighting </a:t>
            </a:r>
            <a:r>
              <a:rPr sz="1200" spc="-45" dirty="0">
                <a:solidFill>
                  <a:srgbClr val="231F20"/>
                </a:solidFill>
                <a:latin typeface="Calibri"/>
                <a:cs typeface="Calibri"/>
              </a:rPr>
              <a:t>Lifts</a:t>
            </a:r>
            <a:r>
              <a:rPr sz="1200" spc="-90" dirty="0">
                <a:solidFill>
                  <a:srgbClr val="231F20"/>
                </a:solidFill>
                <a:latin typeface="Calibri"/>
                <a:cs typeface="Calibri"/>
              </a:rPr>
              <a:t> </a:t>
            </a:r>
            <a:r>
              <a:rPr sz="1200" spc="-65" dirty="0">
                <a:solidFill>
                  <a:srgbClr val="231F20"/>
                </a:solidFill>
                <a:latin typeface="Calibri"/>
                <a:cs typeface="Calibri"/>
              </a:rPr>
              <a:t>ISEN81-72</a:t>
            </a:r>
            <a:endParaRPr sz="1200" dirty="0">
              <a:latin typeface="Calibri"/>
              <a:cs typeface="Calibri"/>
            </a:endParaRPr>
          </a:p>
          <a:p>
            <a:pPr marL="251460">
              <a:lnSpc>
                <a:spcPct val="100000"/>
              </a:lnSpc>
              <a:spcBef>
                <a:spcPts val="459"/>
              </a:spcBef>
            </a:pPr>
            <a:r>
              <a:rPr sz="1200" spc="-30" dirty="0">
                <a:solidFill>
                  <a:srgbClr val="231F20"/>
                </a:solidFill>
                <a:latin typeface="Calibri"/>
                <a:cs typeface="Calibri"/>
              </a:rPr>
              <a:t>Car</a:t>
            </a:r>
            <a:r>
              <a:rPr sz="1200" spc="-75" dirty="0">
                <a:solidFill>
                  <a:srgbClr val="231F20"/>
                </a:solidFill>
                <a:latin typeface="Calibri"/>
                <a:cs typeface="Calibri"/>
              </a:rPr>
              <a:t> </a:t>
            </a:r>
            <a:r>
              <a:rPr sz="1200" spc="-45" dirty="0">
                <a:solidFill>
                  <a:srgbClr val="231F20"/>
                </a:solidFill>
                <a:latin typeface="Calibri"/>
                <a:cs typeface="Calibri"/>
              </a:rPr>
              <a:t>Lifts</a:t>
            </a:r>
            <a:endParaRPr sz="1200" dirty="0">
              <a:latin typeface="Calibri"/>
              <a:cs typeface="Calibri"/>
            </a:endParaRPr>
          </a:p>
          <a:p>
            <a:pPr>
              <a:lnSpc>
                <a:spcPct val="100000"/>
              </a:lnSpc>
            </a:pPr>
            <a:endParaRPr sz="1300" dirty="0">
              <a:latin typeface="Times New Roman"/>
              <a:cs typeface="Times New Roman"/>
            </a:endParaRPr>
          </a:p>
          <a:p>
            <a:pPr marL="12700">
              <a:lnSpc>
                <a:spcPct val="100000"/>
              </a:lnSpc>
              <a:spcBef>
                <a:spcPts val="865"/>
              </a:spcBef>
            </a:pPr>
            <a:r>
              <a:rPr sz="1200" b="1" spc="5" dirty="0">
                <a:solidFill>
                  <a:srgbClr val="E6AD10"/>
                </a:solidFill>
                <a:latin typeface="Calibri"/>
                <a:cs typeface="Calibri"/>
              </a:rPr>
              <a:t>Machinery</a:t>
            </a:r>
            <a:r>
              <a:rPr sz="1200" b="1" spc="-80" dirty="0">
                <a:solidFill>
                  <a:srgbClr val="E6AD10"/>
                </a:solidFill>
                <a:latin typeface="Calibri"/>
                <a:cs typeface="Calibri"/>
              </a:rPr>
              <a:t> </a:t>
            </a:r>
            <a:r>
              <a:rPr sz="1200" b="1" spc="10" dirty="0">
                <a:solidFill>
                  <a:srgbClr val="E6AD10"/>
                </a:solidFill>
                <a:latin typeface="Calibri"/>
                <a:cs typeface="Calibri"/>
              </a:rPr>
              <a:t>Directive</a:t>
            </a:r>
            <a:r>
              <a:rPr sz="1200" b="1" spc="-80" dirty="0">
                <a:solidFill>
                  <a:srgbClr val="E6AD10"/>
                </a:solidFill>
                <a:latin typeface="Calibri"/>
                <a:cs typeface="Calibri"/>
              </a:rPr>
              <a:t> </a:t>
            </a:r>
            <a:r>
              <a:rPr sz="1200" b="1" spc="20" dirty="0">
                <a:solidFill>
                  <a:srgbClr val="E6AD10"/>
                </a:solidFill>
                <a:latin typeface="Calibri"/>
                <a:cs typeface="Calibri"/>
              </a:rPr>
              <a:t>Lifts</a:t>
            </a:r>
            <a:r>
              <a:rPr sz="1200" b="1" spc="-80" dirty="0">
                <a:solidFill>
                  <a:srgbClr val="E6AD10"/>
                </a:solidFill>
                <a:latin typeface="Calibri"/>
                <a:cs typeface="Calibri"/>
              </a:rPr>
              <a:t> </a:t>
            </a:r>
            <a:r>
              <a:rPr sz="1200" b="1" spc="15" dirty="0">
                <a:solidFill>
                  <a:srgbClr val="E6AD10"/>
                </a:solidFill>
                <a:latin typeface="Calibri"/>
                <a:cs typeface="Calibri"/>
              </a:rPr>
              <a:t>(2006/42/EC)</a:t>
            </a:r>
            <a:r>
              <a:rPr sz="1200" b="1" spc="-80" dirty="0">
                <a:solidFill>
                  <a:srgbClr val="E6AD10"/>
                </a:solidFill>
                <a:latin typeface="Calibri"/>
                <a:cs typeface="Calibri"/>
              </a:rPr>
              <a:t> </a:t>
            </a:r>
            <a:r>
              <a:rPr sz="1200" b="1" spc="5" dirty="0">
                <a:solidFill>
                  <a:srgbClr val="E6AD10"/>
                </a:solidFill>
                <a:latin typeface="Calibri"/>
                <a:cs typeface="Calibri"/>
              </a:rPr>
              <a:t>Including</a:t>
            </a:r>
            <a:endParaRPr sz="1200" dirty="0">
              <a:latin typeface="Calibri"/>
              <a:cs typeface="Calibri"/>
            </a:endParaRPr>
          </a:p>
          <a:p>
            <a:pPr marL="251460">
              <a:lnSpc>
                <a:spcPct val="100000"/>
              </a:lnSpc>
              <a:spcBef>
                <a:spcPts val="459"/>
              </a:spcBef>
            </a:pPr>
            <a:r>
              <a:rPr sz="1200" spc="-35" dirty="0">
                <a:solidFill>
                  <a:srgbClr val="231F20"/>
                </a:solidFill>
                <a:latin typeface="Calibri"/>
                <a:cs typeface="Calibri"/>
              </a:rPr>
              <a:t>Goods </a:t>
            </a:r>
            <a:r>
              <a:rPr sz="1200" spc="-55" dirty="0">
                <a:solidFill>
                  <a:srgbClr val="231F20"/>
                </a:solidFill>
                <a:latin typeface="Calibri"/>
                <a:cs typeface="Calibri"/>
              </a:rPr>
              <a:t>only</a:t>
            </a:r>
            <a:r>
              <a:rPr sz="1200" spc="-110" dirty="0">
                <a:solidFill>
                  <a:srgbClr val="231F20"/>
                </a:solidFill>
                <a:latin typeface="Calibri"/>
                <a:cs typeface="Calibri"/>
              </a:rPr>
              <a:t> </a:t>
            </a:r>
            <a:r>
              <a:rPr sz="1200" spc="-45" dirty="0">
                <a:solidFill>
                  <a:srgbClr val="231F20"/>
                </a:solidFill>
                <a:latin typeface="Calibri"/>
                <a:cs typeface="Calibri"/>
              </a:rPr>
              <a:t>Lifts</a:t>
            </a:r>
            <a:endParaRPr sz="1200" dirty="0">
              <a:latin typeface="Calibri"/>
              <a:cs typeface="Calibri"/>
            </a:endParaRPr>
          </a:p>
          <a:p>
            <a:pPr marL="251460" marR="1229360">
              <a:lnSpc>
                <a:spcPct val="131900"/>
              </a:lnSpc>
            </a:pPr>
            <a:r>
              <a:rPr sz="1200" spc="-35" dirty="0">
                <a:solidFill>
                  <a:srgbClr val="231F20"/>
                </a:solidFill>
                <a:latin typeface="Calibri"/>
                <a:cs typeface="Calibri"/>
              </a:rPr>
              <a:t>Goods Lift </a:t>
            </a:r>
            <a:r>
              <a:rPr sz="1200" spc="-55" dirty="0">
                <a:solidFill>
                  <a:srgbClr val="231F20"/>
                </a:solidFill>
                <a:latin typeface="Calibri"/>
                <a:cs typeface="Calibri"/>
              </a:rPr>
              <a:t>with </a:t>
            </a:r>
            <a:r>
              <a:rPr sz="1200" spc="-65" dirty="0">
                <a:solidFill>
                  <a:srgbClr val="231F20"/>
                </a:solidFill>
                <a:latin typeface="Calibri"/>
                <a:cs typeface="Calibri"/>
              </a:rPr>
              <a:t>trained</a:t>
            </a:r>
            <a:r>
              <a:rPr sz="1200" spc="-175" dirty="0">
                <a:solidFill>
                  <a:srgbClr val="231F20"/>
                </a:solidFill>
                <a:latin typeface="Calibri"/>
                <a:cs typeface="Calibri"/>
              </a:rPr>
              <a:t> </a:t>
            </a:r>
            <a:r>
              <a:rPr sz="1200" spc="-75" dirty="0">
                <a:solidFill>
                  <a:srgbClr val="231F20"/>
                </a:solidFill>
                <a:latin typeface="Calibri"/>
                <a:cs typeface="Calibri"/>
              </a:rPr>
              <a:t>operative.  </a:t>
            </a:r>
            <a:r>
              <a:rPr sz="1200" spc="-60" dirty="0">
                <a:solidFill>
                  <a:srgbClr val="231F20"/>
                </a:solidFill>
                <a:latin typeface="Calibri"/>
                <a:cs typeface="Calibri"/>
              </a:rPr>
              <a:t>Scissors</a:t>
            </a:r>
            <a:r>
              <a:rPr sz="1200" spc="-75" dirty="0">
                <a:solidFill>
                  <a:srgbClr val="231F20"/>
                </a:solidFill>
                <a:latin typeface="Calibri"/>
                <a:cs typeface="Calibri"/>
              </a:rPr>
              <a:t> </a:t>
            </a:r>
            <a:r>
              <a:rPr sz="1200" spc="-45" dirty="0">
                <a:solidFill>
                  <a:srgbClr val="231F20"/>
                </a:solidFill>
                <a:latin typeface="Calibri"/>
                <a:cs typeface="Calibri"/>
              </a:rPr>
              <a:t>Lifts</a:t>
            </a:r>
            <a:endParaRPr sz="1200" dirty="0">
              <a:latin typeface="Calibri"/>
              <a:cs typeface="Calibri"/>
            </a:endParaRPr>
          </a:p>
          <a:p>
            <a:pPr marL="250825" marR="5080" indent="635">
              <a:lnSpc>
                <a:spcPct val="131900"/>
              </a:lnSpc>
            </a:pPr>
            <a:r>
              <a:rPr sz="1200" spc="-60" dirty="0">
                <a:solidFill>
                  <a:srgbClr val="231F20"/>
                </a:solidFill>
                <a:latin typeface="Calibri"/>
                <a:cs typeface="Calibri"/>
              </a:rPr>
              <a:t>Platform </a:t>
            </a:r>
            <a:r>
              <a:rPr sz="1200" spc="-45" dirty="0">
                <a:solidFill>
                  <a:srgbClr val="231F20"/>
                </a:solidFill>
                <a:latin typeface="Calibri"/>
                <a:cs typeface="Calibri"/>
              </a:rPr>
              <a:t>Lifts for </a:t>
            </a:r>
            <a:r>
              <a:rPr sz="1200" spc="-70" dirty="0">
                <a:solidFill>
                  <a:srgbClr val="231F20"/>
                </a:solidFill>
                <a:latin typeface="Calibri"/>
                <a:cs typeface="Calibri"/>
              </a:rPr>
              <a:t>persons </a:t>
            </a:r>
            <a:r>
              <a:rPr sz="1200" spc="-55" dirty="0">
                <a:solidFill>
                  <a:srgbClr val="231F20"/>
                </a:solidFill>
                <a:latin typeface="Calibri"/>
                <a:cs typeface="Calibri"/>
              </a:rPr>
              <a:t>with </a:t>
            </a:r>
            <a:r>
              <a:rPr sz="1200" spc="-75" dirty="0">
                <a:solidFill>
                  <a:srgbClr val="231F20"/>
                </a:solidFill>
                <a:latin typeface="Calibri"/>
                <a:cs typeface="Calibri"/>
              </a:rPr>
              <a:t>impaired mobility.  </a:t>
            </a:r>
            <a:r>
              <a:rPr sz="1200" spc="-25" dirty="0">
                <a:solidFill>
                  <a:srgbClr val="231F20"/>
                </a:solidFill>
                <a:latin typeface="Calibri"/>
                <a:cs typeface="Calibri"/>
              </a:rPr>
              <a:t>(2006/42/EC</a:t>
            </a:r>
            <a:r>
              <a:rPr sz="1200" spc="-70" dirty="0">
                <a:solidFill>
                  <a:srgbClr val="231F20"/>
                </a:solidFill>
                <a:latin typeface="Calibri"/>
                <a:cs typeface="Calibri"/>
              </a:rPr>
              <a:t> </a:t>
            </a:r>
            <a:r>
              <a:rPr sz="1200" spc="204" dirty="0">
                <a:solidFill>
                  <a:srgbClr val="231F20"/>
                </a:solidFill>
                <a:latin typeface="Calibri"/>
                <a:cs typeface="Calibri"/>
              </a:rPr>
              <a:t>&amp;</a:t>
            </a:r>
            <a:r>
              <a:rPr sz="1200" spc="-70" dirty="0">
                <a:solidFill>
                  <a:srgbClr val="231F20"/>
                </a:solidFill>
                <a:latin typeface="Calibri"/>
                <a:cs typeface="Calibri"/>
              </a:rPr>
              <a:t> </a:t>
            </a:r>
            <a:r>
              <a:rPr sz="1200" spc="-55" dirty="0">
                <a:solidFill>
                  <a:srgbClr val="231F20"/>
                </a:solidFill>
                <a:latin typeface="Calibri"/>
                <a:cs typeface="Calibri"/>
              </a:rPr>
              <a:t>Part</a:t>
            </a:r>
            <a:r>
              <a:rPr sz="1200" spc="-70" dirty="0">
                <a:solidFill>
                  <a:srgbClr val="231F20"/>
                </a:solidFill>
                <a:latin typeface="Calibri"/>
                <a:cs typeface="Calibri"/>
              </a:rPr>
              <a:t> </a:t>
            </a:r>
            <a:r>
              <a:rPr sz="1200" spc="-75" dirty="0">
                <a:solidFill>
                  <a:srgbClr val="231F20"/>
                </a:solidFill>
                <a:latin typeface="Calibri"/>
                <a:cs typeface="Calibri"/>
              </a:rPr>
              <a:t>M</a:t>
            </a:r>
            <a:r>
              <a:rPr sz="1200" spc="-70" dirty="0">
                <a:solidFill>
                  <a:srgbClr val="231F20"/>
                </a:solidFill>
                <a:latin typeface="Calibri"/>
                <a:cs typeface="Calibri"/>
              </a:rPr>
              <a:t> </a:t>
            </a:r>
            <a:r>
              <a:rPr sz="1200" spc="-60" dirty="0">
                <a:solidFill>
                  <a:srgbClr val="231F20"/>
                </a:solidFill>
                <a:latin typeface="Calibri"/>
                <a:cs typeface="Calibri"/>
              </a:rPr>
              <a:t>Building</a:t>
            </a:r>
            <a:r>
              <a:rPr sz="1200" spc="-65" dirty="0">
                <a:solidFill>
                  <a:srgbClr val="231F20"/>
                </a:solidFill>
                <a:latin typeface="Calibri"/>
                <a:cs typeface="Calibri"/>
              </a:rPr>
              <a:t> Regulation</a:t>
            </a:r>
            <a:r>
              <a:rPr sz="1200" spc="-70" dirty="0">
                <a:solidFill>
                  <a:srgbClr val="231F20"/>
                </a:solidFill>
                <a:latin typeface="Calibri"/>
                <a:cs typeface="Calibri"/>
              </a:rPr>
              <a:t> </a:t>
            </a:r>
            <a:r>
              <a:rPr sz="1200" spc="204" dirty="0">
                <a:solidFill>
                  <a:srgbClr val="231F20"/>
                </a:solidFill>
                <a:latin typeface="Calibri"/>
                <a:cs typeface="Calibri"/>
              </a:rPr>
              <a:t>&amp;</a:t>
            </a:r>
            <a:r>
              <a:rPr sz="1200" spc="-70" dirty="0">
                <a:solidFill>
                  <a:srgbClr val="231F20"/>
                </a:solidFill>
                <a:latin typeface="Calibri"/>
                <a:cs typeface="Calibri"/>
              </a:rPr>
              <a:t> </a:t>
            </a:r>
            <a:r>
              <a:rPr sz="1200" spc="-80" dirty="0">
                <a:solidFill>
                  <a:srgbClr val="231F20"/>
                </a:solidFill>
                <a:latin typeface="Calibri"/>
                <a:cs typeface="Calibri"/>
              </a:rPr>
              <a:t>EN81-41)</a:t>
            </a:r>
            <a:endParaRPr sz="1200" dirty="0">
              <a:latin typeface="Calibri"/>
              <a:cs typeface="Calibri"/>
            </a:endParaRPr>
          </a:p>
        </p:txBody>
      </p:sp>
      <p:sp>
        <p:nvSpPr>
          <p:cNvPr id="24" name="object 3">
            <a:extLst>
              <a:ext uri="{FF2B5EF4-FFF2-40B4-BE49-F238E27FC236}">
                <a16:creationId xmlns:a16="http://schemas.microsoft.com/office/drawing/2014/main" id="{FC1F56AD-B74A-44B9-AEE7-B3D5DF911C40}"/>
              </a:ext>
            </a:extLst>
          </p:cNvPr>
          <p:cNvSpPr/>
          <p:nvPr/>
        </p:nvSpPr>
        <p:spPr>
          <a:xfrm>
            <a:off x="347139" y="2158842"/>
            <a:ext cx="186791" cy="186778"/>
          </a:xfrm>
          <a:prstGeom prst="rect">
            <a:avLst/>
          </a:prstGeom>
          <a:blipFill>
            <a:blip r:embed="rId2" cstate="print"/>
            <a:stretch>
              <a:fillRect/>
            </a:stretch>
          </a:blipFill>
        </p:spPr>
        <p:txBody>
          <a:bodyPr wrap="square" lIns="0" tIns="0" rIns="0" bIns="0" rtlCol="0"/>
          <a:lstStyle/>
          <a:p>
            <a:endParaRPr/>
          </a:p>
        </p:txBody>
      </p:sp>
      <p:sp>
        <p:nvSpPr>
          <p:cNvPr id="25" name="object 4">
            <a:extLst>
              <a:ext uri="{FF2B5EF4-FFF2-40B4-BE49-F238E27FC236}">
                <a16:creationId xmlns:a16="http://schemas.microsoft.com/office/drawing/2014/main" id="{F9AEF4FA-0CE4-42E1-9EA1-CA1E6063435D}"/>
              </a:ext>
            </a:extLst>
          </p:cNvPr>
          <p:cNvSpPr/>
          <p:nvPr/>
        </p:nvSpPr>
        <p:spPr>
          <a:xfrm>
            <a:off x="347139" y="1917542"/>
            <a:ext cx="186791" cy="186778"/>
          </a:xfrm>
          <a:prstGeom prst="rect">
            <a:avLst/>
          </a:prstGeom>
          <a:blipFill>
            <a:blip r:embed="rId2" cstate="print"/>
            <a:stretch>
              <a:fillRect/>
            </a:stretch>
          </a:blipFill>
        </p:spPr>
        <p:txBody>
          <a:bodyPr wrap="square" lIns="0" tIns="0" rIns="0" bIns="0" rtlCol="0"/>
          <a:lstStyle/>
          <a:p>
            <a:endParaRPr/>
          </a:p>
        </p:txBody>
      </p:sp>
      <p:sp>
        <p:nvSpPr>
          <p:cNvPr id="26" name="object 5">
            <a:extLst>
              <a:ext uri="{FF2B5EF4-FFF2-40B4-BE49-F238E27FC236}">
                <a16:creationId xmlns:a16="http://schemas.microsoft.com/office/drawing/2014/main" id="{4041A810-C942-4DAD-8765-A48862F220F9}"/>
              </a:ext>
            </a:extLst>
          </p:cNvPr>
          <p:cNvSpPr/>
          <p:nvPr/>
        </p:nvSpPr>
        <p:spPr>
          <a:xfrm>
            <a:off x="347139" y="1676242"/>
            <a:ext cx="186791" cy="186778"/>
          </a:xfrm>
          <a:prstGeom prst="rect">
            <a:avLst/>
          </a:prstGeom>
          <a:blipFill>
            <a:blip r:embed="rId3" cstate="print"/>
            <a:stretch>
              <a:fillRect/>
            </a:stretch>
          </a:blipFill>
        </p:spPr>
        <p:txBody>
          <a:bodyPr wrap="square" lIns="0" tIns="0" rIns="0" bIns="0" rtlCol="0"/>
          <a:lstStyle/>
          <a:p>
            <a:endParaRPr/>
          </a:p>
        </p:txBody>
      </p:sp>
      <p:sp>
        <p:nvSpPr>
          <p:cNvPr id="27" name="object 6">
            <a:extLst>
              <a:ext uri="{FF2B5EF4-FFF2-40B4-BE49-F238E27FC236}">
                <a16:creationId xmlns:a16="http://schemas.microsoft.com/office/drawing/2014/main" id="{6981E4C8-F80D-4AC0-84E4-BBE24B8793B5}"/>
              </a:ext>
            </a:extLst>
          </p:cNvPr>
          <p:cNvSpPr/>
          <p:nvPr/>
        </p:nvSpPr>
        <p:spPr>
          <a:xfrm>
            <a:off x="347139" y="1434942"/>
            <a:ext cx="186791" cy="186778"/>
          </a:xfrm>
          <a:prstGeom prst="rect">
            <a:avLst/>
          </a:prstGeom>
          <a:blipFill>
            <a:blip r:embed="rId2" cstate="print"/>
            <a:stretch>
              <a:fillRect/>
            </a:stretch>
          </a:blipFill>
        </p:spPr>
        <p:txBody>
          <a:bodyPr wrap="square" lIns="0" tIns="0" rIns="0" bIns="0" rtlCol="0"/>
          <a:lstStyle/>
          <a:p>
            <a:endParaRPr/>
          </a:p>
        </p:txBody>
      </p:sp>
      <p:sp>
        <p:nvSpPr>
          <p:cNvPr id="28" name="object 7">
            <a:extLst>
              <a:ext uri="{FF2B5EF4-FFF2-40B4-BE49-F238E27FC236}">
                <a16:creationId xmlns:a16="http://schemas.microsoft.com/office/drawing/2014/main" id="{E317BAD5-8D35-4ED6-AE03-D3F25FF0ADFB}"/>
              </a:ext>
            </a:extLst>
          </p:cNvPr>
          <p:cNvSpPr/>
          <p:nvPr/>
        </p:nvSpPr>
        <p:spPr>
          <a:xfrm>
            <a:off x="347139" y="1193642"/>
            <a:ext cx="186791" cy="186778"/>
          </a:xfrm>
          <a:prstGeom prst="rect">
            <a:avLst/>
          </a:prstGeom>
          <a:blipFill>
            <a:blip r:embed="rId2" cstate="print"/>
            <a:stretch>
              <a:fillRect/>
            </a:stretch>
          </a:blipFill>
        </p:spPr>
        <p:txBody>
          <a:bodyPr wrap="square" lIns="0" tIns="0" rIns="0" bIns="0" rtlCol="0"/>
          <a:lstStyle/>
          <a:p>
            <a:endParaRPr/>
          </a:p>
        </p:txBody>
      </p:sp>
      <p:sp>
        <p:nvSpPr>
          <p:cNvPr id="29" name="object 8">
            <a:extLst>
              <a:ext uri="{FF2B5EF4-FFF2-40B4-BE49-F238E27FC236}">
                <a16:creationId xmlns:a16="http://schemas.microsoft.com/office/drawing/2014/main" id="{49621B59-8CEB-4541-AEE5-52FCDDA6E324}"/>
              </a:ext>
            </a:extLst>
          </p:cNvPr>
          <p:cNvSpPr/>
          <p:nvPr/>
        </p:nvSpPr>
        <p:spPr>
          <a:xfrm>
            <a:off x="347139" y="952342"/>
            <a:ext cx="186791" cy="186778"/>
          </a:xfrm>
          <a:prstGeom prst="rect">
            <a:avLst/>
          </a:prstGeom>
          <a:blipFill>
            <a:blip r:embed="rId2" cstate="print"/>
            <a:stretch>
              <a:fillRect/>
            </a:stretch>
          </a:blipFill>
        </p:spPr>
        <p:txBody>
          <a:bodyPr wrap="square" lIns="0" tIns="0" rIns="0" bIns="0" rtlCol="0"/>
          <a:lstStyle/>
          <a:p>
            <a:endParaRPr/>
          </a:p>
        </p:txBody>
      </p:sp>
      <p:sp>
        <p:nvSpPr>
          <p:cNvPr id="31" name="object 10">
            <a:extLst>
              <a:ext uri="{FF2B5EF4-FFF2-40B4-BE49-F238E27FC236}">
                <a16:creationId xmlns:a16="http://schemas.microsoft.com/office/drawing/2014/main" id="{42D0C128-5B94-4181-B286-9B8C10EF14FD}"/>
              </a:ext>
            </a:extLst>
          </p:cNvPr>
          <p:cNvSpPr/>
          <p:nvPr/>
        </p:nvSpPr>
        <p:spPr>
          <a:xfrm>
            <a:off x="347139" y="3124042"/>
            <a:ext cx="186791" cy="186778"/>
          </a:xfrm>
          <a:prstGeom prst="rect">
            <a:avLst/>
          </a:prstGeom>
          <a:blipFill>
            <a:blip r:embed="rId2" cstate="print"/>
            <a:stretch>
              <a:fillRect/>
            </a:stretch>
          </a:blipFill>
        </p:spPr>
        <p:txBody>
          <a:bodyPr wrap="square" lIns="0" tIns="0" rIns="0" bIns="0" rtlCol="0"/>
          <a:lstStyle/>
          <a:p>
            <a:endParaRPr/>
          </a:p>
        </p:txBody>
      </p:sp>
      <p:sp>
        <p:nvSpPr>
          <p:cNvPr id="32" name="object 11">
            <a:extLst>
              <a:ext uri="{FF2B5EF4-FFF2-40B4-BE49-F238E27FC236}">
                <a16:creationId xmlns:a16="http://schemas.microsoft.com/office/drawing/2014/main" id="{E533239A-361D-4899-B9E2-35C38869F23B}"/>
              </a:ext>
            </a:extLst>
          </p:cNvPr>
          <p:cNvSpPr/>
          <p:nvPr/>
        </p:nvSpPr>
        <p:spPr>
          <a:xfrm>
            <a:off x="347139" y="3365342"/>
            <a:ext cx="186791" cy="186778"/>
          </a:xfrm>
          <a:prstGeom prst="rect">
            <a:avLst/>
          </a:prstGeom>
          <a:blipFill>
            <a:blip r:embed="rId2" cstate="print"/>
            <a:stretch>
              <a:fillRect/>
            </a:stretch>
          </a:blipFill>
        </p:spPr>
        <p:txBody>
          <a:bodyPr wrap="square" lIns="0" tIns="0" rIns="0" bIns="0" rtlCol="0"/>
          <a:lstStyle/>
          <a:p>
            <a:endParaRPr/>
          </a:p>
        </p:txBody>
      </p:sp>
      <p:sp>
        <p:nvSpPr>
          <p:cNvPr id="33" name="object 12">
            <a:extLst>
              <a:ext uri="{FF2B5EF4-FFF2-40B4-BE49-F238E27FC236}">
                <a16:creationId xmlns:a16="http://schemas.microsoft.com/office/drawing/2014/main" id="{30F093C6-6A4E-4F37-93FE-6CE920D5D834}"/>
              </a:ext>
            </a:extLst>
          </p:cNvPr>
          <p:cNvSpPr/>
          <p:nvPr/>
        </p:nvSpPr>
        <p:spPr>
          <a:xfrm>
            <a:off x="347139" y="3606642"/>
            <a:ext cx="186791" cy="186778"/>
          </a:xfrm>
          <a:prstGeom prst="rect">
            <a:avLst/>
          </a:prstGeom>
          <a:blipFill>
            <a:blip r:embed="rId2" cstate="print"/>
            <a:stretch>
              <a:fillRect/>
            </a:stretch>
          </a:blipFill>
        </p:spPr>
        <p:txBody>
          <a:bodyPr wrap="square" lIns="0" tIns="0" rIns="0" bIns="0" rtlCol="0"/>
          <a:lstStyle/>
          <a:p>
            <a:endParaRPr/>
          </a:p>
        </p:txBody>
      </p:sp>
      <p:sp>
        <p:nvSpPr>
          <p:cNvPr id="34" name="object 27">
            <a:extLst>
              <a:ext uri="{FF2B5EF4-FFF2-40B4-BE49-F238E27FC236}">
                <a16:creationId xmlns:a16="http://schemas.microsoft.com/office/drawing/2014/main" id="{E444A7E9-2522-4029-B8A2-86F40EB6CDED}"/>
              </a:ext>
            </a:extLst>
          </p:cNvPr>
          <p:cNvSpPr/>
          <p:nvPr/>
        </p:nvSpPr>
        <p:spPr>
          <a:xfrm>
            <a:off x="2799734" y="4890283"/>
            <a:ext cx="1907741" cy="1208421"/>
          </a:xfrm>
          <a:prstGeom prst="rect">
            <a:avLst/>
          </a:prstGeom>
          <a:blipFill>
            <a:blip r:embed="rId4" cstate="print"/>
            <a:stretch>
              <a:fillRect/>
            </a:stretch>
          </a:blipFill>
        </p:spPr>
        <p:txBody>
          <a:bodyPr wrap="square" lIns="0" tIns="0" rIns="0" bIns="0" rtlCol="0"/>
          <a:lstStyle/>
          <a:p>
            <a:endParaRPr/>
          </a:p>
        </p:txBody>
      </p:sp>
      <p:sp>
        <p:nvSpPr>
          <p:cNvPr id="35" name="object 28">
            <a:extLst>
              <a:ext uri="{FF2B5EF4-FFF2-40B4-BE49-F238E27FC236}">
                <a16:creationId xmlns:a16="http://schemas.microsoft.com/office/drawing/2014/main" id="{B0967DD5-FB90-4E2D-802C-4EC9C4DBF417}"/>
              </a:ext>
            </a:extLst>
          </p:cNvPr>
          <p:cNvSpPr/>
          <p:nvPr/>
        </p:nvSpPr>
        <p:spPr>
          <a:xfrm>
            <a:off x="2787033" y="4887107"/>
            <a:ext cx="1924807" cy="1224411"/>
          </a:xfrm>
          <a:custGeom>
            <a:avLst/>
            <a:gdLst/>
            <a:ahLst/>
            <a:cxnLst/>
            <a:rect l="l" t="t" r="r" b="b"/>
            <a:pathLst>
              <a:path w="2934970" h="1953895">
                <a:moveTo>
                  <a:pt x="0" y="0"/>
                </a:moveTo>
                <a:lnTo>
                  <a:pt x="2934347" y="0"/>
                </a:lnTo>
                <a:lnTo>
                  <a:pt x="2934347" y="1953780"/>
                </a:lnTo>
                <a:lnTo>
                  <a:pt x="0" y="1953780"/>
                </a:lnTo>
                <a:lnTo>
                  <a:pt x="0" y="0"/>
                </a:lnTo>
                <a:close/>
              </a:path>
            </a:pathLst>
          </a:custGeom>
          <a:ln w="25400">
            <a:solidFill>
              <a:srgbClr val="E6AD10"/>
            </a:solidFill>
          </a:ln>
        </p:spPr>
        <p:txBody>
          <a:bodyPr wrap="square" lIns="0" tIns="0" rIns="0" bIns="0" rtlCol="0"/>
          <a:lstStyle/>
          <a:p>
            <a:endParaRPr/>
          </a:p>
        </p:txBody>
      </p:sp>
      <p:sp>
        <p:nvSpPr>
          <p:cNvPr id="36" name="object 33">
            <a:extLst>
              <a:ext uri="{FF2B5EF4-FFF2-40B4-BE49-F238E27FC236}">
                <a16:creationId xmlns:a16="http://schemas.microsoft.com/office/drawing/2014/main" id="{F282BDD3-54BC-4817-932C-F164861E5717}"/>
              </a:ext>
            </a:extLst>
          </p:cNvPr>
          <p:cNvSpPr/>
          <p:nvPr/>
        </p:nvSpPr>
        <p:spPr>
          <a:xfrm>
            <a:off x="369455" y="4896785"/>
            <a:ext cx="1896218" cy="1190506"/>
          </a:xfrm>
          <a:prstGeom prst="rect">
            <a:avLst/>
          </a:prstGeom>
          <a:blipFill>
            <a:blip r:embed="rId5" cstate="print"/>
            <a:stretch>
              <a:fillRect/>
            </a:stretch>
          </a:blipFill>
        </p:spPr>
        <p:txBody>
          <a:bodyPr wrap="square" lIns="0" tIns="0" rIns="0" bIns="0" rtlCol="0"/>
          <a:lstStyle/>
          <a:p>
            <a:endParaRPr/>
          </a:p>
        </p:txBody>
      </p:sp>
      <p:sp>
        <p:nvSpPr>
          <p:cNvPr id="37" name="object 34">
            <a:extLst>
              <a:ext uri="{FF2B5EF4-FFF2-40B4-BE49-F238E27FC236}">
                <a16:creationId xmlns:a16="http://schemas.microsoft.com/office/drawing/2014/main" id="{7DB17D0B-3132-47D9-876F-07B646B86794}"/>
              </a:ext>
            </a:extLst>
          </p:cNvPr>
          <p:cNvSpPr/>
          <p:nvPr/>
        </p:nvSpPr>
        <p:spPr>
          <a:xfrm>
            <a:off x="356754" y="4887108"/>
            <a:ext cx="1924807" cy="1211595"/>
          </a:xfrm>
          <a:custGeom>
            <a:avLst/>
            <a:gdLst/>
            <a:ahLst/>
            <a:cxnLst/>
            <a:rect l="l" t="t" r="r" b="b"/>
            <a:pathLst>
              <a:path w="2934970" h="2113279">
                <a:moveTo>
                  <a:pt x="0" y="0"/>
                </a:moveTo>
                <a:lnTo>
                  <a:pt x="2934347" y="0"/>
                </a:lnTo>
                <a:lnTo>
                  <a:pt x="2934347" y="2112911"/>
                </a:lnTo>
                <a:lnTo>
                  <a:pt x="0" y="2112911"/>
                </a:lnTo>
                <a:lnTo>
                  <a:pt x="0" y="0"/>
                </a:lnTo>
                <a:close/>
              </a:path>
            </a:pathLst>
          </a:custGeom>
          <a:ln w="25399">
            <a:solidFill>
              <a:srgbClr val="E6AD10"/>
            </a:solidFill>
          </a:ln>
        </p:spPr>
        <p:txBody>
          <a:bodyPr wrap="square" lIns="0" tIns="0" rIns="0" bIns="0" rtlCol="0"/>
          <a:lstStyle/>
          <a:p>
            <a:endParaRPr/>
          </a:p>
        </p:txBody>
      </p:sp>
      <p:sp>
        <p:nvSpPr>
          <p:cNvPr id="38" name="object 35">
            <a:extLst>
              <a:ext uri="{FF2B5EF4-FFF2-40B4-BE49-F238E27FC236}">
                <a16:creationId xmlns:a16="http://schemas.microsoft.com/office/drawing/2014/main" id="{1DF7AC7D-BEEF-49A4-8558-1A6479DEDD6F}"/>
              </a:ext>
            </a:extLst>
          </p:cNvPr>
          <p:cNvSpPr/>
          <p:nvPr/>
        </p:nvSpPr>
        <p:spPr>
          <a:xfrm>
            <a:off x="356753" y="249460"/>
            <a:ext cx="3266440" cy="337185"/>
          </a:xfrm>
          <a:custGeom>
            <a:avLst/>
            <a:gdLst/>
            <a:ahLst/>
            <a:cxnLst/>
            <a:rect l="l" t="t" r="r" b="b"/>
            <a:pathLst>
              <a:path w="3266440" h="337184">
                <a:moveTo>
                  <a:pt x="0" y="337184"/>
                </a:moveTo>
                <a:lnTo>
                  <a:pt x="3266313" y="337184"/>
                </a:lnTo>
                <a:lnTo>
                  <a:pt x="3266313" y="0"/>
                </a:lnTo>
                <a:lnTo>
                  <a:pt x="0" y="0"/>
                </a:lnTo>
                <a:lnTo>
                  <a:pt x="0" y="337184"/>
                </a:lnTo>
                <a:close/>
              </a:path>
            </a:pathLst>
          </a:custGeom>
          <a:solidFill>
            <a:srgbClr val="000000"/>
          </a:solidFill>
        </p:spPr>
        <p:txBody>
          <a:bodyPr wrap="square" lIns="0" tIns="0" rIns="0" bIns="0" rtlCol="0"/>
          <a:lstStyle/>
          <a:p>
            <a:endParaRPr/>
          </a:p>
        </p:txBody>
      </p:sp>
      <p:sp>
        <p:nvSpPr>
          <p:cNvPr id="39" name="object 36">
            <a:extLst>
              <a:ext uri="{FF2B5EF4-FFF2-40B4-BE49-F238E27FC236}">
                <a16:creationId xmlns:a16="http://schemas.microsoft.com/office/drawing/2014/main" id="{763987C1-D993-48FE-B7B2-872C1A524596}"/>
              </a:ext>
            </a:extLst>
          </p:cNvPr>
          <p:cNvSpPr/>
          <p:nvPr/>
        </p:nvSpPr>
        <p:spPr>
          <a:xfrm>
            <a:off x="357057" y="249816"/>
            <a:ext cx="3265792" cy="336575"/>
          </a:xfrm>
          <a:prstGeom prst="rect">
            <a:avLst/>
          </a:prstGeom>
          <a:blipFill>
            <a:blip r:embed="rId6" cstate="print"/>
            <a:stretch>
              <a:fillRect/>
            </a:stretch>
          </a:blipFill>
        </p:spPr>
        <p:txBody>
          <a:bodyPr wrap="square" lIns="0" tIns="0" rIns="0" bIns="0" rtlCol="0"/>
          <a:lstStyle/>
          <a:p>
            <a:endParaRPr/>
          </a:p>
        </p:txBody>
      </p:sp>
      <p:sp>
        <p:nvSpPr>
          <p:cNvPr id="40" name="object 37">
            <a:extLst>
              <a:ext uri="{FF2B5EF4-FFF2-40B4-BE49-F238E27FC236}">
                <a16:creationId xmlns:a16="http://schemas.microsoft.com/office/drawing/2014/main" id="{5A0D400B-9D69-41E0-937B-6A0420B1DC22}"/>
              </a:ext>
            </a:extLst>
          </p:cNvPr>
          <p:cNvSpPr txBox="1"/>
          <p:nvPr/>
        </p:nvSpPr>
        <p:spPr>
          <a:xfrm>
            <a:off x="357057" y="224630"/>
            <a:ext cx="3265804" cy="333375"/>
          </a:xfrm>
          <a:prstGeom prst="rect">
            <a:avLst/>
          </a:prstGeom>
        </p:spPr>
        <p:txBody>
          <a:bodyPr vert="horz" wrap="square" lIns="0" tIns="15240" rIns="0" bIns="0" rtlCol="0">
            <a:spAutoFit/>
          </a:bodyPr>
          <a:lstStyle/>
          <a:p>
            <a:pPr marL="53340">
              <a:lnSpc>
                <a:spcPct val="100000"/>
              </a:lnSpc>
              <a:spcBef>
                <a:spcPts val="120"/>
              </a:spcBef>
            </a:pPr>
            <a:r>
              <a:rPr sz="2000" b="1" spc="60" dirty="0">
                <a:solidFill>
                  <a:srgbClr val="FFFFFF"/>
                </a:solidFill>
                <a:latin typeface="Calibri"/>
                <a:cs typeface="Calibri"/>
              </a:rPr>
              <a:t>SPECIALIST </a:t>
            </a:r>
            <a:r>
              <a:rPr sz="2000" b="1" spc="55" dirty="0">
                <a:solidFill>
                  <a:srgbClr val="FFFFFF"/>
                </a:solidFill>
                <a:latin typeface="Calibri"/>
                <a:cs typeface="Calibri"/>
              </a:rPr>
              <a:t>LIFT</a:t>
            </a:r>
            <a:r>
              <a:rPr lang="en-IE" sz="2000" b="1" spc="55" dirty="0">
                <a:solidFill>
                  <a:srgbClr val="FFFFFF"/>
                </a:solidFill>
                <a:latin typeface="Calibri"/>
                <a:cs typeface="Calibri"/>
              </a:rPr>
              <a:t> </a:t>
            </a:r>
            <a:r>
              <a:rPr sz="2000" b="1" spc="-350" dirty="0">
                <a:solidFill>
                  <a:srgbClr val="FFFFFF"/>
                </a:solidFill>
                <a:latin typeface="Calibri"/>
                <a:cs typeface="Calibri"/>
              </a:rPr>
              <a:t> </a:t>
            </a:r>
            <a:r>
              <a:rPr sz="2000" b="1" spc="75" dirty="0">
                <a:solidFill>
                  <a:srgbClr val="FFFFFF"/>
                </a:solidFill>
                <a:latin typeface="Calibri"/>
                <a:cs typeface="Calibri"/>
              </a:rPr>
              <a:t>SOLUTIONS</a:t>
            </a:r>
            <a:endParaRPr sz="2000" dirty="0">
              <a:latin typeface="Calibri"/>
              <a:cs typeface="Calibri"/>
            </a:endParaRPr>
          </a:p>
        </p:txBody>
      </p:sp>
      <p:sp>
        <p:nvSpPr>
          <p:cNvPr id="42" name="object 13">
            <a:extLst>
              <a:ext uri="{FF2B5EF4-FFF2-40B4-BE49-F238E27FC236}">
                <a16:creationId xmlns:a16="http://schemas.microsoft.com/office/drawing/2014/main" id="{B10C50BF-9954-4B92-9E0F-CF0E5D9E461B}"/>
              </a:ext>
            </a:extLst>
          </p:cNvPr>
          <p:cNvSpPr txBox="1"/>
          <p:nvPr/>
        </p:nvSpPr>
        <p:spPr>
          <a:xfrm>
            <a:off x="4555148" y="571698"/>
            <a:ext cx="2580640" cy="1473200"/>
          </a:xfrm>
          <a:prstGeom prst="rect">
            <a:avLst/>
          </a:prstGeom>
        </p:spPr>
        <p:txBody>
          <a:bodyPr vert="horz" wrap="square" lIns="0" tIns="71120" rIns="0" bIns="0" rtlCol="0">
            <a:spAutoFit/>
          </a:bodyPr>
          <a:lstStyle/>
          <a:p>
            <a:pPr marL="12700">
              <a:lnSpc>
                <a:spcPct val="100000"/>
              </a:lnSpc>
              <a:spcBef>
                <a:spcPts val="560"/>
              </a:spcBef>
            </a:pPr>
            <a:r>
              <a:rPr lang="en-GB" sz="1200" b="1">
                <a:solidFill>
                  <a:srgbClr val="E6AD10"/>
                </a:solidFill>
                <a:latin typeface="Calibri"/>
                <a:cs typeface="Calibri"/>
              </a:rPr>
              <a:t>Repairs </a:t>
            </a:r>
            <a:r>
              <a:rPr lang="en-GB" sz="1200" b="1" spc="15">
                <a:solidFill>
                  <a:srgbClr val="E6AD10"/>
                </a:solidFill>
                <a:latin typeface="Calibri"/>
                <a:cs typeface="Calibri"/>
              </a:rPr>
              <a:t>and</a:t>
            </a:r>
            <a:r>
              <a:rPr lang="en-GB" sz="1200" b="1" spc="-165">
                <a:solidFill>
                  <a:srgbClr val="E6AD10"/>
                </a:solidFill>
                <a:latin typeface="Calibri"/>
                <a:cs typeface="Calibri"/>
              </a:rPr>
              <a:t> </a:t>
            </a:r>
            <a:r>
              <a:rPr lang="en-GB" sz="1200" b="1" spc="20">
                <a:solidFill>
                  <a:srgbClr val="E6AD10"/>
                </a:solidFill>
                <a:latin typeface="Calibri"/>
                <a:cs typeface="Calibri"/>
              </a:rPr>
              <a:t>Refurbishment</a:t>
            </a:r>
            <a:endParaRPr lang="en-GB" sz="1200">
              <a:latin typeface="Calibri"/>
              <a:cs typeface="Calibri"/>
            </a:endParaRPr>
          </a:p>
          <a:p>
            <a:pPr marL="251460">
              <a:lnSpc>
                <a:spcPct val="100000"/>
              </a:lnSpc>
              <a:spcBef>
                <a:spcPts val="459"/>
              </a:spcBef>
            </a:pPr>
            <a:r>
              <a:rPr lang="en-GB" sz="1200" spc="-70">
                <a:solidFill>
                  <a:srgbClr val="231F20"/>
                </a:solidFill>
                <a:latin typeface="Calibri"/>
                <a:cs typeface="Calibri"/>
              </a:rPr>
              <a:t>Installation </a:t>
            </a:r>
            <a:r>
              <a:rPr lang="en-GB" sz="1200" spc="-40">
                <a:solidFill>
                  <a:srgbClr val="231F20"/>
                </a:solidFill>
                <a:latin typeface="Calibri"/>
                <a:cs typeface="Calibri"/>
              </a:rPr>
              <a:t>of </a:t>
            </a:r>
            <a:r>
              <a:rPr lang="en-GB" sz="1200" spc="-70">
                <a:solidFill>
                  <a:srgbClr val="231F20"/>
                </a:solidFill>
                <a:latin typeface="Calibri"/>
                <a:cs typeface="Calibri"/>
              </a:rPr>
              <a:t>new</a:t>
            </a:r>
            <a:r>
              <a:rPr lang="en-GB" sz="1200" spc="-105">
                <a:solidFill>
                  <a:srgbClr val="231F20"/>
                </a:solidFill>
                <a:latin typeface="Calibri"/>
                <a:cs typeface="Calibri"/>
              </a:rPr>
              <a:t> </a:t>
            </a:r>
            <a:r>
              <a:rPr lang="en-GB" sz="1200" spc="-70">
                <a:solidFill>
                  <a:srgbClr val="231F20"/>
                </a:solidFill>
                <a:latin typeface="Calibri"/>
                <a:cs typeface="Calibri"/>
              </a:rPr>
              <a:t>lifts.</a:t>
            </a:r>
            <a:endParaRPr lang="en-GB" sz="1200">
              <a:latin typeface="Calibri"/>
              <a:cs typeface="Calibri"/>
            </a:endParaRPr>
          </a:p>
          <a:p>
            <a:pPr marL="251460" marR="5080">
              <a:lnSpc>
                <a:spcPct val="131900"/>
              </a:lnSpc>
            </a:pPr>
            <a:r>
              <a:rPr lang="en-GB" sz="1200" spc="-70">
                <a:solidFill>
                  <a:srgbClr val="231F20"/>
                </a:solidFill>
                <a:latin typeface="Calibri"/>
                <a:cs typeface="Calibri"/>
              </a:rPr>
              <a:t>Installation </a:t>
            </a:r>
            <a:r>
              <a:rPr lang="en-GB" sz="1200" spc="-40">
                <a:solidFill>
                  <a:srgbClr val="231F20"/>
                </a:solidFill>
                <a:latin typeface="Calibri"/>
                <a:cs typeface="Calibri"/>
              </a:rPr>
              <a:t>of </a:t>
            </a:r>
            <a:r>
              <a:rPr lang="en-GB" sz="1200" spc="-70">
                <a:solidFill>
                  <a:srgbClr val="231F20"/>
                </a:solidFill>
                <a:latin typeface="Calibri"/>
                <a:cs typeface="Calibri"/>
              </a:rPr>
              <a:t>new </a:t>
            </a:r>
            <a:r>
              <a:rPr lang="en-GB" sz="1200" spc="-60">
                <a:solidFill>
                  <a:srgbClr val="231F20"/>
                </a:solidFill>
                <a:latin typeface="Calibri"/>
                <a:cs typeface="Calibri"/>
              </a:rPr>
              <a:t>lifts </a:t>
            </a:r>
            <a:r>
              <a:rPr lang="en-GB" sz="1200" spc="-70">
                <a:solidFill>
                  <a:srgbClr val="231F20"/>
                </a:solidFill>
                <a:latin typeface="Calibri"/>
                <a:cs typeface="Calibri"/>
              </a:rPr>
              <a:t>in </a:t>
            </a:r>
            <a:r>
              <a:rPr lang="en-GB" sz="1200" spc="-60">
                <a:solidFill>
                  <a:srgbClr val="231F20"/>
                </a:solidFill>
                <a:latin typeface="Calibri"/>
                <a:cs typeface="Calibri"/>
              </a:rPr>
              <a:t>existing</a:t>
            </a:r>
            <a:r>
              <a:rPr lang="en-GB" sz="1200" spc="-110">
                <a:solidFill>
                  <a:srgbClr val="231F20"/>
                </a:solidFill>
                <a:latin typeface="Calibri"/>
                <a:cs typeface="Calibri"/>
              </a:rPr>
              <a:t> </a:t>
            </a:r>
            <a:r>
              <a:rPr lang="en-GB" sz="1200" spc="-70">
                <a:solidFill>
                  <a:srgbClr val="231F20"/>
                </a:solidFill>
                <a:latin typeface="Calibri"/>
                <a:cs typeface="Calibri"/>
              </a:rPr>
              <a:t>buildings.  </a:t>
            </a:r>
            <a:r>
              <a:rPr lang="en-GB" sz="1200" spc="-65">
                <a:solidFill>
                  <a:srgbClr val="231F20"/>
                </a:solidFill>
                <a:latin typeface="Calibri"/>
                <a:cs typeface="Calibri"/>
              </a:rPr>
              <a:t>Refurbishment </a:t>
            </a:r>
            <a:r>
              <a:rPr lang="en-GB" sz="1200" spc="-40">
                <a:solidFill>
                  <a:srgbClr val="231F20"/>
                </a:solidFill>
                <a:latin typeface="Calibri"/>
                <a:cs typeface="Calibri"/>
              </a:rPr>
              <a:t>of </a:t>
            </a:r>
            <a:r>
              <a:rPr lang="en-GB" sz="1200" spc="-60">
                <a:solidFill>
                  <a:srgbClr val="231F20"/>
                </a:solidFill>
                <a:latin typeface="Calibri"/>
                <a:cs typeface="Calibri"/>
              </a:rPr>
              <a:t>existing</a:t>
            </a:r>
            <a:r>
              <a:rPr lang="en-GB" sz="1200" spc="-110">
                <a:solidFill>
                  <a:srgbClr val="231F20"/>
                </a:solidFill>
                <a:latin typeface="Calibri"/>
                <a:cs typeface="Calibri"/>
              </a:rPr>
              <a:t> </a:t>
            </a:r>
            <a:r>
              <a:rPr lang="en-GB" sz="1200" spc="-70">
                <a:solidFill>
                  <a:srgbClr val="231F20"/>
                </a:solidFill>
                <a:latin typeface="Calibri"/>
                <a:cs typeface="Calibri"/>
              </a:rPr>
              <a:t>lifts.</a:t>
            </a:r>
            <a:endParaRPr lang="en-GB" sz="1200">
              <a:latin typeface="Calibri"/>
              <a:cs typeface="Calibri"/>
            </a:endParaRPr>
          </a:p>
          <a:p>
            <a:pPr marL="251460">
              <a:lnSpc>
                <a:spcPct val="100000"/>
              </a:lnSpc>
              <a:spcBef>
                <a:spcPts val="459"/>
              </a:spcBef>
            </a:pPr>
            <a:r>
              <a:rPr lang="en-GB" sz="1200" spc="-75">
                <a:solidFill>
                  <a:srgbClr val="231F20"/>
                </a:solidFill>
                <a:latin typeface="Calibri"/>
                <a:cs typeface="Calibri"/>
              </a:rPr>
              <a:t>Repairs </a:t>
            </a:r>
            <a:r>
              <a:rPr lang="en-GB" sz="1200" spc="-50">
                <a:solidFill>
                  <a:srgbClr val="231F20"/>
                </a:solidFill>
                <a:latin typeface="Calibri"/>
                <a:cs typeface="Calibri"/>
              </a:rPr>
              <a:t>to </a:t>
            </a:r>
            <a:r>
              <a:rPr lang="en-GB" sz="1200" spc="-60">
                <a:solidFill>
                  <a:srgbClr val="231F20"/>
                </a:solidFill>
                <a:latin typeface="Calibri"/>
                <a:cs typeface="Calibri"/>
              </a:rPr>
              <a:t>existing</a:t>
            </a:r>
            <a:r>
              <a:rPr lang="en-GB" sz="1200" spc="-90">
                <a:solidFill>
                  <a:srgbClr val="231F20"/>
                </a:solidFill>
                <a:latin typeface="Calibri"/>
                <a:cs typeface="Calibri"/>
              </a:rPr>
              <a:t> </a:t>
            </a:r>
            <a:r>
              <a:rPr lang="en-GB" sz="1200" spc="-60">
                <a:solidFill>
                  <a:srgbClr val="231F20"/>
                </a:solidFill>
                <a:latin typeface="Calibri"/>
                <a:cs typeface="Calibri"/>
              </a:rPr>
              <a:t>lifts</a:t>
            </a:r>
            <a:endParaRPr lang="en-GB" sz="1200">
              <a:latin typeface="Calibri"/>
              <a:cs typeface="Calibri"/>
            </a:endParaRPr>
          </a:p>
          <a:p>
            <a:pPr marL="251460">
              <a:lnSpc>
                <a:spcPct val="100000"/>
              </a:lnSpc>
              <a:spcBef>
                <a:spcPts val="455"/>
              </a:spcBef>
            </a:pPr>
            <a:r>
              <a:rPr lang="en-GB" sz="1200" spc="-75">
                <a:solidFill>
                  <a:srgbClr val="231F20"/>
                </a:solidFill>
                <a:latin typeface="Calibri"/>
                <a:cs typeface="Calibri"/>
              </a:rPr>
              <a:t>Removal </a:t>
            </a:r>
            <a:r>
              <a:rPr lang="en-GB" sz="1200" spc="-65">
                <a:solidFill>
                  <a:srgbClr val="231F20"/>
                </a:solidFill>
                <a:latin typeface="Calibri"/>
                <a:cs typeface="Calibri"/>
              </a:rPr>
              <a:t>and disposal </a:t>
            </a:r>
            <a:r>
              <a:rPr lang="en-GB" sz="1200" spc="-40">
                <a:solidFill>
                  <a:srgbClr val="231F20"/>
                </a:solidFill>
                <a:latin typeface="Calibri"/>
                <a:cs typeface="Calibri"/>
              </a:rPr>
              <a:t>of </a:t>
            </a:r>
            <a:r>
              <a:rPr lang="en-GB" sz="1200" spc="-60">
                <a:solidFill>
                  <a:srgbClr val="231F20"/>
                </a:solidFill>
                <a:latin typeface="Calibri"/>
                <a:cs typeface="Calibri"/>
              </a:rPr>
              <a:t>existing</a:t>
            </a:r>
            <a:r>
              <a:rPr lang="en-GB" sz="1200" spc="-114">
                <a:solidFill>
                  <a:srgbClr val="231F20"/>
                </a:solidFill>
                <a:latin typeface="Calibri"/>
                <a:cs typeface="Calibri"/>
              </a:rPr>
              <a:t> </a:t>
            </a:r>
            <a:r>
              <a:rPr lang="en-GB" sz="1200" spc="-60">
                <a:solidFill>
                  <a:srgbClr val="231F20"/>
                </a:solidFill>
                <a:latin typeface="Calibri"/>
                <a:cs typeface="Calibri"/>
              </a:rPr>
              <a:t>lifts</a:t>
            </a:r>
            <a:endParaRPr lang="en-GB" sz="1200">
              <a:latin typeface="Calibri"/>
              <a:cs typeface="Calibri"/>
            </a:endParaRPr>
          </a:p>
        </p:txBody>
      </p:sp>
      <p:sp>
        <p:nvSpPr>
          <p:cNvPr id="44" name="object 15">
            <a:extLst>
              <a:ext uri="{FF2B5EF4-FFF2-40B4-BE49-F238E27FC236}">
                <a16:creationId xmlns:a16="http://schemas.microsoft.com/office/drawing/2014/main" id="{F20CA7F4-A46B-4D9E-95E9-EDAC68FF337A}"/>
              </a:ext>
            </a:extLst>
          </p:cNvPr>
          <p:cNvSpPr/>
          <p:nvPr/>
        </p:nvSpPr>
        <p:spPr>
          <a:xfrm>
            <a:off x="4567842" y="900460"/>
            <a:ext cx="186791" cy="186778"/>
          </a:xfrm>
          <a:prstGeom prst="rect">
            <a:avLst/>
          </a:prstGeom>
          <a:blipFill>
            <a:blip r:embed="rId7" cstate="print"/>
            <a:stretch>
              <a:fillRect/>
            </a:stretch>
          </a:blipFill>
        </p:spPr>
        <p:txBody>
          <a:bodyPr wrap="square" lIns="0" tIns="0" rIns="0" bIns="0" rtlCol="0"/>
          <a:lstStyle/>
          <a:p>
            <a:endParaRPr/>
          </a:p>
        </p:txBody>
      </p:sp>
      <p:sp>
        <p:nvSpPr>
          <p:cNvPr id="52" name="object 23">
            <a:extLst>
              <a:ext uri="{FF2B5EF4-FFF2-40B4-BE49-F238E27FC236}">
                <a16:creationId xmlns:a16="http://schemas.microsoft.com/office/drawing/2014/main" id="{6309A005-BE71-4CE6-BC62-4EAF765AE3C1}"/>
              </a:ext>
            </a:extLst>
          </p:cNvPr>
          <p:cNvSpPr/>
          <p:nvPr/>
        </p:nvSpPr>
        <p:spPr>
          <a:xfrm>
            <a:off x="4567842" y="1141760"/>
            <a:ext cx="186791" cy="186778"/>
          </a:xfrm>
          <a:prstGeom prst="rect">
            <a:avLst/>
          </a:prstGeom>
          <a:blipFill>
            <a:blip r:embed="rId8" cstate="print"/>
            <a:stretch>
              <a:fillRect/>
            </a:stretch>
          </a:blipFill>
        </p:spPr>
        <p:txBody>
          <a:bodyPr wrap="square" lIns="0" tIns="0" rIns="0" bIns="0" rtlCol="0"/>
          <a:lstStyle/>
          <a:p>
            <a:endParaRPr/>
          </a:p>
        </p:txBody>
      </p:sp>
      <p:sp>
        <p:nvSpPr>
          <p:cNvPr id="53" name="object 24">
            <a:extLst>
              <a:ext uri="{FF2B5EF4-FFF2-40B4-BE49-F238E27FC236}">
                <a16:creationId xmlns:a16="http://schemas.microsoft.com/office/drawing/2014/main" id="{F8BE2E22-D44C-4D52-9A1B-09E1802BC12A}"/>
              </a:ext>
            </a:extLst>
          </p:cNvPr>
          <p:cNvSpPr/>
          <p:nvPr/>
        </p:nvSpPr>
        <p:spPr>
          <a:xfrm>
            <a:off x="4567842" y="1383060"/>
            <a:ext cx="186791" cy="186778"/>
          </a:xfrm>
          <a:prstGeom prst="rect">
            <a:avLst/>
          </a:prstGeom>
          <a:blipFill>
            <a:blip r:embed="rId9" cstate="print"/>
            <a:stretch>
              <a:fillRect/>
            </a:stretch>
          </a:blipFill>
        </p:spPr>
        <p:txBody>
          <a:bodyPr wrap="square" lIns="0" tIns="0" rIns="0" bIns="0" rtlCol="0"/>
          <a:lstStyle/>
          <a:p>
            <a:endParaRPr/>
          </a:p>
        </p:txBody>
      </p:sp>
      <p:sp>
        <p:nvSpPr>
          <p:cNvPr id="54" name="object 25">
            <a:extLst>
              <a:ext uri="{FF2B5EF4-FFF2-40B4-BE49-F238E27FC236}">
                <a16:creationId xmlns:a16="http://schemas.microsoft.com/office/drawing/2014/main" id="{4CE2BCB7-959F-4E3F-8472-FBDDAC4D7D21}"/>
              </a:ext>
            </a:extLst>
          </p:cNvPr>
          <p:cNvSpPr/>
          <p:nvPr/>
        </p:nvSpPr>
        <p:spPr>
          <a:xfrm>
            <a:off x="4567842" y="1624360"/>
            <a:ext cx="186791" cy="186778"/>
          </a:xfrm>
          <a:prstGeom prst="rect">
            <a:avLst/>
          </a:prstGeom>
          <a:blipFill>
            <a:blip r:embed="rId7" cstate="print"/>
            <a:stretch>
              <a:fillRect/>
            </a:stretch>
          </a:blipFill>
        </p:spPr>
        <p:txBody>
          <a:bodyPr wrap="square" lIns="0" tIns="0" rIns="0" bIns="0" rtlCol="0"/>
          <a:lstStyle/>
          <a:p>
            <a:endParaRPr/>
          </a:p>
        </p:txBody>
      </p:sp>
      <p:sp>
        <p:nvSpPr>
          <p:cNvPr id="55" name="object 26">
            <a:extLst>
              <a:ext uri="{FF2B5EF4-FFF2-40B4-BE49-F238E27FC236}">
                <a16:creationId xmlns:a16="http://schemas.microsoft.com/office/drawing/2014/main" id="{49D230B7-AAE0-4A87-B165-3F429E0619F1}"/>
              </a:ext>
            </a:extLst>
          </p:cNvPr>
          <p:cNvSpPr/>
          <p:nvPr/>
        </p:nvSpPr>
        <p:spPr>
          <a:xfrm>
            <a:off x="4567842" y="1865659"/>
            <a:ext cx="186791" cy="186778"/>
          </a:xfrm>
          <a:prstGeom prst="rect">
            <a:avLst/>
          </a:prstGeom>
          <a:blipFill>
            <a:blip r:embed="rId8" cstate="print"/>
            <a:stretch>
              <a:fillRect/>
            </a:stretch>
          </a:blipFill>
        </p:spPr>
        <p:txBody>
          <a:bodyPr wrap="square" lIns="0" tIns="0" rIns="0" bIns="0" rtlCol="0"/>
          <a:lstStyle/>
          <a:p>
            <a:endParaRPr/>
          </a:p>
        </p:txBody>
      </p:sp>
      <p:sp>
        <p:nvSpPr>
          <p:cNvPr id="58" name="object 31">
            <a:extLst>
              <a:ext uri="{FF2B5EF4-FFF2-40B4-BE49-F238E27FC236}">
                <a16:creationId xmlns:a16="http://schemas.microsoft.com/office/drawing/2014/main" id="{A94DB4E7-72D4-4CD6-9F92-00E373340EFC}"/>
              </a:ext>
            </a:extLst>
          </p:cNvPr>
          <p:cNvSpPr/>
          <p:nvPr/>
        </p:nvSpPr>
        <p:spPr>
          <a:xfrm>
            <a:off x="5252674" y="4874644"/>
            <a:ext cx="1866417" cy="1260736"/>
          </a:xfrm>
          <a:prstGeom prst="rect">
            <a:avLst/>
          </a:prstGeom>
          <a:blipFill>
            <a:blip r:embed="rId10" cstate="print"/>
            <a:stretch>
              <a:fillRect/>
            </a:stretch>
          </a:blipFill>
        </p:spPr>
        <p:txBody>
          <a:bodyPr wrap="square" lIns="0" tIns="0" rIns="0" bIns="0" rtlCol="0"/>
          <a:lstStyle/>
          <a:p>
            <a:endParaRPr/>
          </a:p>
        </p:txBody>
      </p:sp>
      <p:sp>
        <p:nvSpPr>
          <p:cNvPr id="59" name="object 32">
            <a:extLst>
              <a:ext uri="{FF2B5EF4-FFF2-40B4-BE49-F238E27FC236}">
                <a16:creationId xmlns:a16="http://schemas.microsoft.com/office/drawing/2014/main" id="{35878022-0E11-4AEC-A912-CD5420E9FCC7}"/>
              </a:ext>
            </a:extLst>
          </p:cNvPr>
          <p:cNvSpPr/>
          <p:nvPr/>
        </p:nvSpPr>
        <p:spPr>
          <a:xfrm>
            <a:off x="5252674" y="4861749"/>
            <a:ext cx="1883114" cy="1273631"/>
          </a:xfrm>
          <a:custGeom>
            <a:avLst/>
            <a:gdLst/>
            <a:ahLst/>
            <a:cxnLst/>
            <a:rect l="l" t="t" r="r" b="b"/>
            <a:pathLst>
              <a:path w="2934970" h="2513965">
                <a:moveTo>
                  <a:pt x="0" y="0"/>
                </a:moveTo>
                <a:lnTo>
                  <a:pt x="2934347" y="0"/>
                </a:lnTo>
                <a:lnTo>
                  <a:pt x="2934347" y="2513914"/>
                </a:lnTo>
                <a:lnTo>
                  <a:pt x="0" y="2513914"/>
                </a:lnTo>
                <a:lnTo>
                  <a:pt x="0" y="0"/>
                </a:lnTo>
                <a:close/>
              </a:path>
            </a:pathLst>
          </a:custGeom>
          <a:ln w="25399">
            <a:solidFill>
              <a:srgbClr val="E6AD10"/>
            </a:solidFill>
          </a:ln>
        </p:spPr>
        <p:txBody>
          <a:bodyPr wrap="square" lIns="0" tIns="0" rIns="0" bIns="0" rtlCol="0"/>
          <a:lstStyle/>
          <a:p>
            <a:endParaRPr/>
          </a:p>
        </p:txBody>
      </p:sp>
      <p:sp>
        <p:nvSpPr>
          <p:cNvPr id="60" name="object 38">
            <a:extLst>
              <a:ext uri="{FF2B5EF4-FFF2-40B4-BE49-F238E27FC236}">
                <a16:creationId xmlns:a16="http://schemas.microsoft.com/office/drawing/2014/main" id="{EAEC19D6-4E49-40C2-9BBC-DA51CF5CD948}"/>
              </a:ext>
            </a:extLst>
          </p:cNvPr>
          <p:cNvSpPr/>
          <p:nvPr/>
        </p:nvSpPr>
        <p:spPr>
          <a:xfrm>
            <a:off x="4577456" y="246295"/>
            <a:ext cx="1980564" cy="337185"/>
          </a:xfrm>
          <a:custGeom>
            <a:avLst/>
            <a:gdLst/>
            <a:ahLst/>
            <a:cxnLst/>
            <a:rect l="l" t="t" r="r" b="b"/>
            <a:pathLst>
              <a:path w="1980564" h="337185">
                <a:moveTo>
                  <a:pt x="0" y="337185"/>
                </a:moveTo>
                <a:lnTo>
                  <a:pt x="1980438" y="337185"/>
                </a:lnTo>
                <a:lnTo>
                  <a:pt x="1980438" y="0"/>
                </a:lnTo>
                <a:lnTo>
                  <a:pt x="0" y="0"/>
                </a:lnTo>
                <a:lnTo>
                  <a:pt x="0" y="337185"/>
                </a:lnTo>
                <a:close/>
              </a:path>
            </a:pathLst>
          </a:custGeom>
          <a:solidFill>
            <a:srgbClr val="000000"/>
          </a:solidFill>
        </p:spPr>
        <p:txBody>
          <a:bodyPr wrap="square" lIns="0" tIns="0" rIns="0" bIns="0" rtlCol="0"/>
          <a:lstStyle/>
          <a:p>
            <a:endParaRPr/>
          </a:p>
        </p:txBody>
      </p:sp>
      <p:sp>
        <p:nvSpPr>
          <p:cNvPr id="61" name="object 39">
            <a:extLst>
              <a:ext uri="{FF2B5EF4-FFF2-40B4-BE49-F238E27FC236}">
                <a16:creationId xmlns:a16="http://schemas.microsoft.com/office/drawing/2014/main" id="{6FC586C0-64BE-4C62-811F-5109D513CF24}"/>
              </a:ext>
            </a:extLst>
          </p:cNvPr>
          <p:cNvSpPr/>
          <p:nvPr/>
        </p:nvSpPr>
        <p:spPr>
          <a:xfrm>
            <a:off x="4577760" y="246626"/>
            <a:ext cx="1979993" cy="336575"/>
          </a:xfrm>
          <a:prstGeom prst="rect">
            <a:avLst/>
          </a:prstGeom>
          <a:blipFill>
            <a:blip r:embed="rId11" cstate="print"/>
            <a:stretch>
              <a:fillRect/>
            </a:stretch>
          </a:blipFill>
        </p:spPr>
        <p:txBody>
          <a:bodyPr wrap="square" lIns="0" tIns="0" rIns="0" bIns="0" rtlCol="0"/>
          <a:lstStyle/>
          <a:p>
            <a:endParaRPr/>
          </a:p>
        </p:txBody>
      </p:sp>
      <p:sp>
        <p:nvSpPr>
          <p:cNvPr id="62" name="object 40">
            <a:extLst>
              <a:ext uri="{FF2B5EF4-FFF2-40B4-BE49-F238E27FC236}">
                <a16:creationId xmlns:a16="http://schemas.microsoft.com/office/drawing/2014/main" id="{71C68D1A-F36A-4AB4-9F83-B4AA65ED5F5A}"/>
              </a:ext>
            </a:extLst>
          </p:cNvPr>
          <p:cNvSpPr txBox="1"/>
          <p:nvPr/>
        </p:nvSpPr>
        <p:spPr>
          <a:xfrm>
            <a:off x="4577760" y="224630"/>
            <a:ext cx="1980564" cy="333375"/>
          </a:xfrm>
          <a:prstGeom prst="rect">
            <a:avLst/>
          </a:prstGeom>
        </p:spPr>
        <p:txBody>
          <a:bodyPr vert="horz" wrap="square" lIns="0" tIns="15240" rIns="0" bIns="0" rtlCol="0">
            <a:spAutoFit/>
          </a:bodyPr>
          <a:lstStyle/>
          <a:p>
            <a:pPr marL="53340">
              <a:lnSpc>
                <a:spcPct val="100000"/>
              </a:lnSpc>
              <a:spcBef>
                <a:spcPts val="120"/>
              </a:spcBef>
            </a:pPr>
            <a:r>
              <a:rPr sz="2000" b="1" spc="40">
                <a:solidFill>
                  <a:srgbClr val="FFFFFF"/>
                </a:solidFill>
                <a:latin typeface="Calibri"/>
                <a:cs typeface="Calibri"/>
              </a:rPr>
              <a:t>INSTALLATION</a:t>
            </a:r>
            <a:endParaRPr sz="2000">
              <a:latin typeface="Calibri"/>
              <a:cs typeface="Calibri"/>
            </a:endParaRPr>
          </a:p>
        </p:txBody>
      </p:sp>
      <p:sp>
        <p:nvSpPr>
          <p:cNvPr id="41" name="object 3">
            <a:extLst>
              <a:ext uri="{FF2B5EF4-FFF2-40B4-BE49-F238E27FC236}">
                <a16:creationId xmlns:a16="http://schemas.microsoft.com/office/drawing/2014/main" id="{8BB864E6-ED3C-48D7-942C-B74E411494BF}"/>
              </a:ext>
            </a:extLst>
          </p:cNvPr>
          <p:cNvSpPr/>
          <p:nvPr/>
        </p:nvSpPr>
        <p:spPr>
          <a:xfrm>
            <a:off x="337713" y="2417320"/>
            <a:ext cx="186791" cy="186778"/>
          </a:xfrm>
          <a:prstGeom prst="rect">
            <a:avLst/>
          </a:prstGeom>
          <a:blipFill>
            <a:blip r:embed="rId2" cstate="print"/>
            <a:stretch>
              <a:fillRect/>
            </a:stretch>
          </a:blipFill>
        </p:spPr>
        <p:txBody>
          <a:bodyPr wrap="square" lIns="0" tIns="0" rIns="0" bIns="0" rtlCol="0"/>
          <a:lstStyle/>
          <a:p>
            <a:endParaRPr/>
          </a:p>
        </p:txBody>
      </p:sp>
      <p:sp>
        <p:nvSpPr>
          <p:cNvPr id="43" name="object 3">
            <a:extLst>
              <a:ext uri="{FF2B5EF4-FFF2-40B4-BE49-F238E27FC236}">
                <a16:creationId xmlns:a16="http://schemas.microsoft.com/office/drawing/2014/main" id="{A25C6F91-41C1-4F9A-873F-0DA5F19296E9}"/>
              </a:ext>
            </a:extLst>
          </p:cNvPr>
          <p:cNvSpPr/>
          <p:nvPr/>
        </p:nvSpPr>
        <p:spPr>
          <a:xfrm>
            <a:off x="347138" y="3830352"/>
            <a:ext cx="186791" cy="186778"/>
          </a:xfrm>
          <a:prstGeom prst="rect">
            <a:avLst/>
          </a:prstGeom>
          <a:blipFill>
            <a:blip r:embed="rId2" cstate="print"/>
            <a:stretch>
              <a:fillRect/>
            </a:stretch>
          </a:blipFill>
        </p:spPr>
        <p:txBody>
          <a:bodyPr wrap="square" lIns="0" tIns="0" rIns="0" bIns="0" rtlCol="0"/>
          <a:lstStyle/>
          <a:p>
            <a:endParaRPr/>
          </a:p>
        </p:txBody>
      </p:sp>
      <p:pic>
        <p:nvPicPr>
          <p:cNvPr id="45" name="Picture 44">
            <a:extLst>
              <a:ext uri="{FF2B5EF4-FFF2-40B4-BE49-F238E27FC236}">
                <a16:creationId xmlns:a16="http://schemas.microsoft.com/office/drawing/2014/main" id="{D26C6431-BB26-49C5-A3AF-D2E21E07BAD5}"/>
              </a:ext>
            </a:extLst>
          </p:cNvPr>
          <p:cNvPicPr>
            <a:picLocks noChangeAspect="1"/>
          </p:cNvPicPr>
          <p:nvPr/>
        </p:nvPicPr>
        <p:blipFill>
          <a:blip r:embed="rId12"/>
          <a:stretch>
            <a:fillRect/>
          </a:stretch>
        </p:blipFill>
        <p:spPr>
          <a:xfrm>
            <a:off x="10471385" y="5788151"/>
            <a:ext cx="1351160" cy="649925"/>
          </a:xfrm>
          <a:prstGeom prst="rect">
            <a:avLst/>
          </a:prstGeom>
        </p:spPr>
      </p:pic>
    </p:spTree>
    <p:extLst>
      <p:ext uri="{BB962C8B-B14F-4D97-AF65-F5344CB8AC3E}">
        <p14:creationId xmlns:p14="http://schemas.microsoft.com/office/powerpoint/2010/main" val="3321427493"/>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
</file>

<file path=ppt/theme/theme1.xml><?xml version="1.0" encoding="utf-8"?>
<a:theme xmlns:a="http://schemas.openxmlformats.org/drawingml/2006/main" name="Face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e9677e4-a79c-4a7f-950f-d83b4bfe9e90">
      <UserInfo>
        <DisplayName>Shane Kennelly</DisplayName>
        <AccountId>13</AccountId>
        <AccountType/>
      </UserInfo>
      <UserInfo>
        <DisplayName>Niall  Kennelly</DisplayName>
        <AccountId>37</AccountId>
        <AccountType/>
      </UserInfo>
      <UserInfo>
        <DisplayName>Niall Kennelly</DisplayName>
        <AccountId>54</AccountId>
        <AccountType/>
      </UserInfo>
      <UserInfo>
        <DisplayName>Brenda Walsh</DisplayName>
        <AccountId>12</AccountId>
        <AccountType/>
      </UserInfo>
    </SharedWithUsers>
    <lcf76f155ced4ddcb4097134ff3c332f xmlns="7d6018a6-3fac-486c-af86-5f8b6d9f8813">
      <Terms xmlns="http://schemas.microsoft.com/office/infopath/2007/PartnerControls"/>
    </lcf76f155ced4ddcb4097134ff3c332f>
    <TaxCatchAll xmlns="3e9677e4-a79c-4a7f-950f-d83b4bfe9e9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2639A534AF35144991DC72D5D7CAE2C" ma:contentTypeVersion="16" ma:contentTypeDescription="Create a new document." ma:contentTypeScope="" ma:versionID="2005df6132dc53af85b2d3acc91b553c">
  <xsd:schema xmlns:xsd="http://www.w3.org/2001/XMLSchema" xmlns:xs="http://www.w3.org/2001/XMLSchema" xmlns:p="http://schemas.microsoft.com/office/2006/metadata/properties" xmlns:ns2="7d6018a6-3fac-486c-af86-5f8b6d9f8813" xmlns:ns3="3e9677e4-a79c-4a7f-950f-d83b4bfe9e90" targetNamespace="http://schemas.microsoft.com/office/2006/metadata/properties" ma:root="true" ma:fieldsID="403588aeba4015610cc2b18a4c3cac0c" ns2:_="" ns3:_="">
    <xsd:import namespace="7d6018a6-3fac-486c-af86-5f8b6d9f8813"/>
    <xsd:import namespace="3e9677e4-a79c-4a7f-950f-d83b4bfe9e9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6018a6-3fac-486c-af86-5f8b6d9f88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1b660dd-3c69-4ce8-9827-42fdec66bc3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e9677e4-a79c-4a7f-950f-d83b4bfe9e9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b75ac38-a52f-49ca-af51-4acc9db5cb11}" ma:internalName="TaxCatchAll" ma:showField="CatchAllData" ma:web="3e9677e4-a79c-4a7f-950f-d83b4bfe9e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042E83-6007-4A5B-B005-1721727382DF}">
  <ds:schemaRefs>
    <ds:schemaRef ds:uri="7d6018a6-3fac-486c-af86-5f8b6d9f8813"/>
    <ds:schemaRef ds:uri="http://www.w3.org/XML/1998/namespace"/>
    <ds:schemaRef ds:uri="http://purl.org/dc/dcmitype/"/>
    <ds:schemaRef ds:uri="http://schemas.microsoft.com/office/2006/documentManagement/types"/>
    <ds:schemaRef ds:uri="http://schemas.microsoft.com/office/infopath/2007/PartnerControls"/>
    <ds:schemaRef ds:uri="3e9677e4-a79c-4a7f-950f-d83b4bfe9e90"/>
    <ds:schemaRef ds:uri="http://schemas.openxmlformats.org/package/2006/metadata/core-properties"/>
    <ds:schemaRef ds:uri="http://schemas.microsoft.com/office/2006/metadata/properties"/>
    <ds:schemaRef ds:uri="http://purl.org/dc/terms/"/>
    <ds:schemaRef ds:uri="http://purl.org/dc/elements/1.1/"/>
  </ds:schemaRefs>
</ds:datastoreItem>
</file>

<file path=customXml/itemProps2.xml><?xml version="1.0" encoding="utf-8"?>
<ds:datastoreItem xmlns:ds="http://schemas.openxmlformats.org/officeDocument/2006/customXml" ds:itemID="{39C37C3E-4736-42F3-9345-C271236E3369}"/>
</file>

<file path=customXml/itemProps3.xml><?xml version="1.0" encoding="utf-8"?>
<ds:datastoreItem xmlns:ds="http://schemas.openxmlformats.org/officeDocument/2006/customXml" ds:itemID="{54EC5D75-277F-437D-9BD1-C0C4A4060D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1518</TotalTime>
  <Words>771</Words>
  <Application>Microsoft Office PowerPoint</Application>
  <PresentationFormat>Widescreen</PresentationFormat>
  <Paragraphs>78</Paragraphs>
  <Slides>10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Arial Black</vt:lpstr>
      <vt:lpstr>Calibri</vt:lpstr>
      <vt:lpstr>Symbol</vt:lpstr>
      <vt:lpstr>Tahoma</vt:lpstr>
      <vt:lpstr>Times New Roman</vt:lpstr>
      <vt:lpstr>Trebuchet MS</vt:lpstr>
      <vt:lpstr>Verdana</vt:lpstr>
      <vt:lpstr>Wingdings 3</vt:lpstr>
      <vt:lpstr>Facet</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Lorna Hickey</dc:creator>
  <cp:lastModifiedBy>Support &lt;Independent Lift Company&gt;</cp:lastModifiedBy>
  <cp:revision>13</cp:revision>
  <cp:lastPrinted>2022-07-27T13:35:41Z</cp:lastPrinted>
  <dcterms:created xsi:type="dcterms:W3CDTF">2017-04-13T11:44:05Z</dcterms:created>
  <dcterms:modified xsi:type="dcterms:W3CDTF">2022-07-27T13:38:50Z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0x010100A2639A534AF35144991DC72D5D7CAE2C</vt:lpwstr>
  </property>
  <property fmtid="{D5CDD505-2E9C-101B-9397-08002B2CF9AE}" pid="3" name="MediaServiceImageTags">
    <vt:lpwstr/>
  </property>
</Properties>
</file>