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4.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4"/>
  </p:sldMasterIdLst>
  <p:notesMasterIdLst>
    <p:notesMasterId r:id="rId19"/>
  </p:notesMasterIdLst>
  <p:sldIdLst>
    <p:sldId id="273" r:id="rId5"/>
    <p:sldId id="283" r:id="rId6"/>
    <p:sldId id="270" r:id="rId7"/>
    <p:sldId id="272" r:id="rId8"/>
    <p:sldId id="260" r:id="rId9"/>
    <p:sldId id="268" r:id="rId10"/>
    <p:sldId id="276" r:id="rId11"/>
    <p:sldId id="259" r:id="rId12"/>
    <p:sldId id="277" r:id="rId13"/>
    <p:sldId id="284" r:id="rId14"/>
    <p:sldId id="285" r:id="rId15"/>
    <p:sldId id="286" r:id="rId16"/>
    <p:sldId id="287" r:id="rId17"/>
    <p:sldId id="262" r:id="rId18"/>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522A08-74EB-49F4-8E48-CB3F8F3DD954}">
          <p14:sldIdLst>
            <p14:sldId id="273"/>
            <p14:sldId id="283"/>
            <p14:sldId id="270"/>
            <p14:sldId id="272"/>
            <p14:sldId id="260"/>
            <p14:sldId id="268"/>
            <p14:sldId id="276"/>
            <p14:sldId id="259"/>
            <p14:sldId id="277"/>
            <p14:sldId id="284"/>
            <p14:sldId id="285"/>
            <p14:sldId id="286"/>
            <p14:sldId id="287"/>
            <p14:sldId id="26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initials="B" lastIdx="1" clrIdx="0">
    <p:extLst>
      <p:ext uri="{19B8F6BF-5375-455C-9EA6-DF929625EA0E}">
        <p15:presenceInfo xmlns:p15="http://schemas.microsoft.com/office/powerpoint/2012/main" userId="Bren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Walsh" userId="95a0ff77-399f-4d01-88df-c3bc6535896c" providerId="ADAL" clId="{1F8CEBFA-BA74-438B-8732-1EDF29E7C5FD}"/>
    <pc:docChg chg="modSld">
      <pc:chgData name="Brenda Walsh" userId="95a0ff77-399f-4d01-88df-c3bc6535896c" providerId="ADAL" clId="{1F8CEBFA-BA74-438B-8732-1EDF29E7C5FD}" dt="2023-04-03T11:15:09.688" v="0" actId="6549"/>
      <pc:docMkLst>
        <pc:docMk/>
      </pc:docMkLst>
      <pc:sldChg chg="modSp mod">
        <pc:chgData name="Brenda Walsh" userId="95a0ff77-399f-4d01-88df-c3bc6535896c" providerId="ADAL" clId="{1F8CEBFA-BA74-438B-8732-1EDF29E7C5FD}" dt="2023-04-03T11:15:09.688" v="0" actId="6549"/>
        <pc:sldMkLst>
          <pc:docMk/>
          <pc:sldMk cId="1409601417" sldId="270"/>
        </pc:sldMkLst>
        <pc:spChg chg="mod">
          <ac:chgData name="Brenda Walsh" userId="95a0ff77-399f-4d01-88df-c3bc6535896c" providerId="ADAL" clId="{1F8CEBFA-BA74-438B-8732-1EDF29E7C5FD}" dt="2023-04-03T11:15:09.688" v="0" actId="6549"/>
          <ac:spMkLst>
            <pc:docMk/>
            <pc:sldMk cId="1409601417" sldId="270"/>
            <ac:spMk id="3" creationId="{B3E1AD41-7ECF-4157-8437-967FB3674A61}"/>
          </ac:spMkLst>
        </pc:spChg>
      </pc:sldChg>
    </pc:docChg>
  </pc:docChgLst>
  <pc:docChgLst>
    <pc:chgData name="Support &lt;Independent Lift Company&gt;" userId="f5383543-fc55-4147-b259-94ed8bf7d3ba" providerId="ADAL" clId="{5E84257E-D119-4D07-88A5-DD5C7D3C5CE6}"/>
    <pc:docChg chg="undo custSel delSld modSld modSection">
      <pc:chgData name="Support &lt;Independent Lift Company&gt;" userId="f5383543-fc55-4147-b259-94ed8bf7d3ba" providerId="ADAL" clId="{5E84257E-D119-4D07-88A5-DD5C7D3C5CE6}" dt="2023-01-25T16:56:36.749" v="46" actId="1076"/>
      <pc:docMkLst>
        <pc:docMk/>
      </pc:docMkLst>
      <pc:sldChg chg="modSp mod">
        <pc:chgData name="Support &lt;Independent Lift Company&gt;" userId="f5383543-fc55-4147-b259-94ed8bf7d3ba" providerId="ADAL" clId="{5E84257E-D119-4D07-88A5-DD5C7D3C5CE6}" dt="2023-01-25T16:56:36.749" v="46" actId="1076"/>
        <pc:sldMkLst>
          <pc:docMk/>
          <pc:sldMk cId="614489609" sldId="285"/>
        </pc:sldMkLst>
        <pc:spChg chg="mod">
          <ac:chgData name="Support &lt;Independent Lift Company&gt;" userId="f5383543-fc55-4147-b259-94ed8bf7d3ba" providerId="ADAL" clId="{5E84257E-D119-4D07-88A5-DD5C7D3C5CE6}" dt="2023-01-25T16:56:36.749" v="46" actId="1076"/>
          <ac:spMkLst>
            <pc:docMk/>
            <pc:sldMk cId="614489609" sldId="285"/>
            <ac:spMk id="3" creationId="{C99A38D9-337B-3523-43ED-FC45C55829B7}"/>
          </ac:spMkLst>
        </pc:spChg>
      </pc:sldChg>
      <pc:sldChg chg="modSp mod">
        <pc:chgData name="Support &lt;Independent Lift Company&gt;" userId="f5383543-fc55-4147-b259-94ed8bf7d3ba" providerId="ADAL" clId="{5E84257E-D119-4D07-88A5-DD5C7D3C5CE6}" dt="2023-01-25T16:43:46.862" v="43" actId="1076"/>
        <pc:sldMkLst>
          <pc:docMk/>
          <pc:sldMk cId="508379105" sldId="286"/>
        </pc:sldMkLst>
        <pc:spChg chg="mod">
          <ac:chgData name="Support &lt;Independent Lift Company&gt;" userId="f5383543-fc55-4147-b259-94ed8bf7d3ba" providerId="ADAL" clId="{5E84257E-D119-4D07-88A5-DD5C7D3C5CE6}" dt="2023-01-25T16:43:26.924" v="40" actId="1076"/>
          <ac:spMkLst>
            <pc:docMk/>
            <pc:sldMk cId="508379105" sldId="286"/>
            <ac:spMk id="3" creationId="{57E1EB65-0F95-B2E0-044D-B4E6EDC95F08}"/>
          </ac:spMkLst>
        </pc:spChg>
        <pc:picChg chg="mod">
          <ac:chgData name="Support &lt;Independent Lift Company&gt;" userId="f5383543-fc55-4147-b259-94ed8bf7d3ba" providerId="ADAL" clId="{5E84257E-D119-4D07-88A5-DD5C7D3C5CE6}" dt="2023-01-25T16:43:43.020" v="42" actId="1076"/>
          <ac:picMkLst>
            <pc:docMk/>
            <pc:sldMk cId="508379105" sldId="286"/>
            <ac:picMk id="9" creationId="{5ED76DF4-8772-9E3B-4C7E-B95360C2408D}"/>
          </ac:picMkLst>
        </pc:picChg>
        <pc:picChg chg="mod">
          <ac:chgData name="Support &lt;Independent Lift Company&gt;" userId="f5383543-fc55-4147-b259-94ed8bf7d3ba" providerId="ADAL" clId="{5E84257E-D119-4D07-88A5-DD5C7D3C5CE6}" dt="2023-01-25T16:43:46.862" v="43" actId="1076"/>
          <ac:picMkLst>
            <pc:docMk/>
            <pc:sldMk cId="508379105" sldId="286"/>
            <ac:picMk id="11" creationId="{900F4D0F-336B-8C6C-5169-8B2A15956E93}"/>
          </ac:picMkLst>
        </pc:picChg>
      </pc:sldChg>
      <pc:sldChg chg="del">
        <pc:chgData name="Support &lt;Independent Lift Company&gt;" userId="f5383543-fc55-4147-b259-94ed8bf7d3ba" providerId="ADAL" clId="{5E84257E-D119-4D07-88A5-DD5C7D3C5CE6}" dt="2023-01-25T16:56:25.523" v="44" actId="2696"/>
        <pc:sldMkLst>
          <pc:docMk/>
          <pc:sldMk cId="252466895" sldId="28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C9C1B-AE40-4E68-BC0E-24A7F286FF6C}" type="doc">
      <dgm:prSet loTypeId="urn:microsoft.com/office/officeart/2005/8/layout/arrow2" loCatId="process" qsTypeId="urn:microsoft.com/office/officeart/2005/8/quickstyle/simple3" qsCatId="simple" csTypeId="urn:microsoft.com/office/officeart/2005/8/colors/accent0_1" csCatId="mainScheme" phldr="1"/>
      <dgm:spPr/>
      <dgm:t>
        <a:bodyPr/>
        <a:lstStyle/>
        <a:p>
          <a:endParaRPr lang="en-US"/>
        </a:p>
      </dgm:t>
    </dgm:pt>
    <dgm:pt modelId="{C663974D-7F4B-4836-A7C3-D59F4754D93B}">
      <dgm:prSet phldrT="[Text]" custT="1"/>
      <dgm:spPr/>
      <dgm:t>
        <a:bodyPr/>
        <a:lstStyle/>
        <a:p>
          <a:endParaRPr lang="en-US" sz="2000" i="1">
            <a:latin typeface="Verdana" panose="020B0604030504040204" pitchFamily="34" charset="0"/>
            <a:ea typeface="Verdana" panose="020B0604030504040204" pitchFamily="34" charset="0"/>
            <a:cs typeface="Verdana" panose="020B0604030504040204" pitchFamily="34" charset="0"/>
          </a:endParaRPr>
        </a:p>
        <a:p>
          <a:endParaRPr lang="en-US" sz="2400"/>
        </a:p>
      </dgm:t>
    </dgm:pt>
    <dgm:pt modelId="{DE14D24D-4397-4C9A-875B-456328FED142}" type="parTrans" cxnId="{65FEDC03-338C-4376-9406-53880BB88FC7}">
      <dgm:prSet/>
      <dgm:spPr/>
      <dgm:t>
        <a:bodyPr/>
        <a:lstStyle/>
        <a:p>
          <a:endParaRPr lang="en-US"/>
        </a:p>
      </dgm:t>
    </dgm:pt>
    <dgm:pt modelId="{6D59DA78-BA9F-4212-B2A3-F946CB921C62}" type="sibTrans" cxnId="{65FEDC03-338C-4376-9406-53880BB88FC7}">
      <dgm:prSet/>
      <dgm:spPr/>
      <dgm:t>
        <a:bodyPr/>
        <a:lstStyle/>
        <a:p>
          <a:endParaRPr lang="en-US"/>
        </a:p>
      </dgm:t>
    </dgm:pt>
    <dgm:pt modelId="{F4B9A714-A764-4C6B-9F00-081050047E1A}">
      <dgm:prSet phldrT="[Text]" custT="1"/>
      <dgm:spPr/>
      <dgm:t>
        <a:bodyPr/>
        <a:lstStyle/>
        <a:p>
          <a:endParaRPr lang="en-US" sz="2000" i="1">
            <a:latin typeface="Verdana" panose="020B0604030504040204" pitchFamily="34" charset="0"/>
            <a:ea typeface="Verdana" panose="020B0604030504040204" pitchFamily="34" charset="0"/>
            <a:cs typeface="Verdana" panose="020B0604030504040204" pitchFamily="34" charset="0"/>
          </a:endParaRPr>
        </a:p>
        <a:p>
          <a:endParaRPr lang="en-US" sz="2000" i="1">
            <a:latin typeface="Verdana" panose="020B0604030504040204" pitchFamily="34" charset="0"/>
            <a:ea typeface="Verdana" panose="020B0604030504040204" pitchFamily="34" charset="0"/>
            <a:cs typeface="Verdana" panose="020B0604030504040204" pitchFamily="34" charset="0"/>
          </a:endParaRPr>
        </a:p>
      </dgm:t>
    </dgm:pt>
    <dgm:pt modelId="{45CD7C0D-982A-41B4-90AA-2898D987446F}" type="parTrans" cxnId="{E2DFC2B9-D8CD-4130-BDF4-FDF2798E0830}">
      <dgm:prSet/>
      <dgm:spPr/>
      <dgm:t>
        <a:bodyPr/>
        <a:lstStyle/>
        <a:p>
          <a:endParaRPr lang="en-US"/>
        </a:p>
      </dgm:t>
    </dgm:pt>
    <dgm:pt modelId="{5ABDDE8A-DA27-4F08-BDE0-FC62F73C8803}" type="sibTrans" cxnId="{E2DFC2B9-D8CD-4130-BDF4-FDF2798E0830}">
      <dgm:prSet/>
      <dgm:spPr/>
      <dgm:t>
        <a:bodyPr/>
        <a:lstStyle/>
        <a:p>
          <a:endParaRPr lang="en-US"/>
        </a:p>
      </dgm:t>
    </dgm:pt>
    <dgm:pt modelId="{2BEA43FF-D484-471C-8CC9-7DF2CCE9C795}">
      <dgm:prSet phldrT="[Text]" custT="1"/>
      <dgm:spPr/>
      <dgm:t>
        <a:bodyPr/>
        <a:lstStyle/>
        <a:p>
          <a:endParaRPr lang="en-US" sz="2000" i="1">
            <a:latin typeface="Verdana" panose="020B0604030504040204" pitchFamily="34" charset="0"/>
            <a:ea typeface="Verdana" panose="020B0604030504040204" pitchFamily="34" charset="0"/>
            <a:cs typeface="Verdana" panose="020B0604030504040204" pitchFamily="34" charset="0"/>
          </a:endParaRPr>
        </a:p>
      </dgm:t>
    </dgm:pt>
    <dgm:pt modelId="{87C3B2E8-AF5B-4475-A2F1-F38EB06909DB}" type="sibTrans" cxnId="{005064E1-B8E7-4D2C-A242-11F284FAEB0F}">
      <dgm:prSet/>
      <dgm:spPr/>
      <dgm:t>
        <a:bodyPr/>
        <a:lstStyle/>
        <a:p>
          <a:endParaRPr lang="en-US"/>
        </a:p>
      </dgm:t>
    </dgm:pt>
    <dgm:pt modelId="{064D8CC6-EBED-4865-9124-5D7A7FE51091}" type="parTrans" cxnId="{005064E1-B8E7-4D2C-A242-11F284FAEB0F}">
      <dgm:prSet/>
      <dgm:spPr/>
      <dgm:t>
        <a:bodyPr/>
        <a:lstStyle/>
        <a:p>
          <a:endParaRPr lang="en-US"/>
        </a:p>
      </dgm:t>
    </dgm:pt>
    <dgm:pt modelId="{0C0FDDC1-EE85-4619-9732-214EA5EC8BB6}" type="pres">
      <dgm:prSet presAssocID="{CEAC9C1B-AE40-4E68-BC0E-24A7F286FF6C}" presName="arrowDiagram" presStyleCnt="0">
        <dgm:presLayoutVars>
          <dgm:chMax val="5"/>
          <dgm:dir/>
          <dgm:resizeHandles val="exact"/>
        </dgm:presLayoutVars>
      </dgm:prSet>
      <dgm:spPr/>
    </dgm:pt>
    <dgm:pt modelId="{4D53C9D8-4E26-4410-911E-674A4D87E5BE}" type="pres">
      <dgm:prSet presAssocID="{CEAC9C1B-AE40-4E68-BC0E-24A7F286FF6C}" presName="arrow" presStyleLbl="bgShp" presStyleIdx="0" presStyleCnt="1"/>
      <dgm:spPr>
        <a:solidFill>
          <a:schemeClr val="accent1"/>
        </a:solidFill>
        <a:ln>
          <a:solidFill>
            <a:schemeClr val="tx2"/>
          </a:solidFill>
        </a:ln>
      </dgm:spPr>
    </dgm:pt>
    <dgm:pt modelId="{4ABD70C2-1D4C-4CFC-8316-3C6F6515CD37}" type="pres">
      <dgm:prSet presAssocID="{CEAC9C1B-AE40-4E68-BC0E-24A7F286FF6C}" presName="arrowDiagram3" presStyleCnt="0"/>
      <dgm:spPr/>
    </dgm:pt>
    <dgm:pt modelId="{F8B429D2-6F84-462A-A5C4-3C537682F838}" type="pres">
      <dgm:prSet presAssocID="{2BEA43FF-D484-471C-8CC9-7DF2CCE9C795}" presName="bullet3a" presStyleLbl="node1" presStyleIdx="0" presStyleCnt="3"/>
      <dgm:spPr/>
    </dgm:pt>
    <dgm:pt modelId="{00E195D4-907D-4F36-8D88-3E2DC2EE2A4C}" type="pres">
      <dgm:prSet presAssocID="{2BEA43FF-D484-471C-8CC9-7DF2CCE9C795}" presName="textBox3a" presStyleLbl="revTx" presStyleIdx="0" presStyleCnt="3">
        <dgm:presLayoutVars>
          <dgm:bulletEnabled val="1"/>
        </dgm:presLayoutVars>
      </dgm:prSet>
      <dgm:spPr/>
    </dgm:pt>
    <dgm:pt modelId="{C69AF15C-E0C8-4EFD-97E0-5E3B28EAC412}" type="pres">
      <dgm:prSet presAssocID="{C663974D-7F4B-4836-A7C3-D59F4754D93B}" presName="bullet3b" presStyleLbl="node1" presStyleIdx="1" presStyleCnt="3"/>
      <dgm:spPr/>
    </dgm:pt>
    <dgm:pt modelId="{99603C97-0634-4F5C-8738-D2FFAA6C2274}" type="pres">
      <dgm:prSet presAssocID="{C663974D-7F4B-4836-A7C3-D59F4754D93B}" presName="textBox3b" presStyleLbl="revTx" presStyleIdx="1" presStyleCnt="3">
        <dgm:presLayoutVars>
          <dgm:bulletEnabled val="1"/>
        </dgm:presLayoutVars>
      </dgm:prSet>
      <dgm:spPr/>
    </dgm:pt>
    <dgm:pt modelId="{5CA9469F-552E-464C-A2E6-A91B9AA2620B}" type="pres">
      <dgm:prSet presAssocID="{F4B9A714-A764-4C6B-9F00-081050047E1A}" presName="bullet3c" presStyleLbl="node1" presStyleIdx="2" presStyleCnt="3"/>
      <dgm:spPr/>
    </dgm:pt>
    <dgm:pt modelId="{F8C991E6-07C4-4639-A590-474AC052B949}" type="pres">
      <dgm:prSet presAssocID="{F4B9A714-A764-4C6B-9F00-081050047E1A}" presName="textBox3c" presStyleLbl="revTx" presStyleIdx="2" presStyleCnt="3">
        <dgm:presLayoutVars>
          <dgm:bulletEnabled val="1"/>
        </dgm:presLayoutVars>
      </dgm:prSet>
      <dgm:spPr/>
    </dgm:pt>
  </dgm:ptLst>
  <dgm:cxnLst>
    <dgm:cxn modelId="{65FEDC03-338C-4376-9406-53880BB88FC7}" srcId="{CEAC9C1B-AE40-4E68-BC0E-24A7F286FF6C}" destId="{C663974D-7F4B-4836-A7C3-D59F4754D93B}" srcOrd="1" destOrd="0" parTransId="{DE14D24D-4397-4C9A-875B-456328FED142}" sibTransId="{6D59DA78-BA9F-4212-B2A3-F946CB921C62}"/>
    <dgm:cxn modelId="{D1210332-9F5B-41A4-B7CC-CC4D27FD84C2}" type="presOf" srcId="{2BEA43FF-D484-471C-8CC9-7DF2CCE9C795}" destId="{00E195D4-907D-4F36-8D88-3E2DC2EE2A4C}" srcOrd="0" destOrd="0" presId="urn:microsoft.com/office/officeart/2005/8/layout/arrow2"/>
    <dgm:cxn modelId="{7BB9783C-1BA6-4E8B-93C7-3310B5489DA8}" type="presOf" srcId="{F4B9A714-A764-4C6B-9F00-081050047E1A}" destId="{F8C991E6-07C4-4639-A590-474AC052B949}" srcOrd="0" destOrd="0" presId="urn:microsoft.com/office/officeart/2005/8/layout/arrow2"/>
    <dgm:cxn modelId="{45393E49-DDD7-4999-A31A-074B7070E983}" type="presOf" srcId="{C663974D-7F4B-4836-A7C3-D59F4754D93B}" destId="{99603C97-0634-4F5C-8738-D2FFAA6C2274}" srcOrd="0" destOrd="0" presId="urn:microsoft.com/office/officeart/2005/8/layout/arrow2"/>
    <dgm:cxn modelId="{E2DFC2B9-D8CD-4130-BDF4-FDF2798E0830}" srcId="{CEAC9C1B-AE40-4E68-BC0E-24A7F286FF6C}" destId="{F4B9A714-A764-4C6B-9F00-081050047E1A}" srcOrd="2" destOrd="0" parTransId="{45CD7C0D-982A-41B4-90AA-2898D987446F}" sibTransId="{5ABDDE8A-DA27-4F08-BDE0-FC62F73C8803}"/>
    <dgm:cxn modelId="{E77715DA-F06A-482D-A8BF-5D9E444E4E78}" type="presOf" srcId="{CEAC9C1B-AE40-4E68-BC0E-24A7F286FF6C}" destId="{0C0FDDC1-EE85-4619-9732-214EA5EC8BB6}" srcOrd="0" destOrd="0" presId="urn:microsoft.com/office/officeart/2005/8/layout/arrow2"/>
    <dgm:cxn modelId="{005064E1-B8E7-4D2C-A242-11F284FAEB0F}" srcId="{CEAC9C1B-AE40-4E68-BC0E-24A7F286FF6C}" destId="{2BEA43FF-D484-471C-8CC9-7DF2CCE9C795}" srcOrd="0" destOrd="0" parTransId="{064D8CC6-EBED-4865-9124-5D7A7FE51091}" sibTransId="{87C3B2E8-AF5B-4475-A2F1-F38EB06909DB}"/>
    <dgm:cxn modelId="{EC4201F0-C5A4-483C-82AF-54056792D3A5}" type="presParOf" srcId="{0C0FDDC1-EE85-4619-9732-214EA5EC8BB6}" destId="{4D53C9D8-4E26-4410-911E-674A4D87E5BE}" srcOrd="0" destOrd="0" presId="urn:microsoft.com/office/officeart/2005/8/layout/arrow2"/>
    <dgm:cxn modelId="{3FF6BC0D-B009-4213-80CF-6DAC9E57D8ED}" type="presParOf" srcId="{0C0FDDC1-EE85-4619-9732-214EA5EC8BB6}" destId="{4ABD70C2-1D4C-4CFC-8316-3C6F6515CD37}" srcOrd="1" destOrd="0" presId="urn:microsoft.com/office/officeart/2005/8/layout/arrow2"/>
    <dgm:cxn modelId="{55D6591F-ED7E-41FF-881E-BCC221D97EE9}" type="presParOf" srcId="{4ABD70C2-1D4C-4CFC-8316-3C6F6515CD37}" destId="{F8B429D2-6F84-462A-A5C4-3C537682F838}" srcOrd="0" destOrd="0" presId="urn:microsoft.com/office/officeart/2005/8/layout/arrow2"/>
    <dgm:cxn modelId="{303CA2B5-00B0-4E81-9892-3A05FE5A6F3F}" type="presParOf" srcId="{4ABD70C2-1D4C-4CFC-8316-3C6F6515CD37}" destId="{00E195D4-907D-4F36-8D88-3E2DC2EE2A4C}" srcOrd="1" destOrd="0" presId="urn:microsoft.com/office/officeart/2005/8/layout/arrow2"/>
    <dgm:cxn modelId="{7A639D34-A17B-4A4E-93D3-6918934F8BDE}" type="presParOf" srcId="{4ABD70C2-1D4C-4CFC-8316-3C6F6515CD37}" destId="{C69AF15C-E0C8-4EFD-97E0-5E3B28EAC412}" srcOrd="2" destOrd="0" presId="urn:microsoft.com/office/officeart/2005/8/layout/arrow2"/>
    <dgm:cxn modelId="{D758465A-8886-4A69-844C-E81F836977B5}" type="presParOf" srcId="{4ABD70C2-1D4C-4CFC-8316-3C6F6515CD37}" destId="{99603C97-0634-4F5C-8738-D2FFAA6C2274}" srcOrd="3" destOrd="0" presId="urn:microsoft.com/office/officeart/2005/8/layout/arrow2"/>
    <dgm:cxn modelId="{1047B5E4-5469-4672-B072-98F0DA0CBA4E}" type="presParOf" srcId="{4ABD70C2-1D4C-4CFC-8316-3C6F6515CD37}" destId="{5CA9469F-552E-464C-A2E6-A91B9AA2620B}" srcOrd="4" destOrd="0" presId="urn:microsoft.com/office/officeart/2005/8/layout/arrow2"/>
    <dgm:cxn modelId="{270E9C85-2769-4B13-A0C0-4C3B94D10D80}" type="presParOf" srcId="{4ABD70C2-1D4C-4CFC-8316-3C6F6515CD37}" destId="{F8C991E6-07C4-4639-A590-474AC052B949}"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3C9D8-4E26-4410-911E-674A4D87E5BE}">
      <dsp:nvSpPr>
        <dsp:cNvPr id="0" name=""/>
        <dsp:cNvSpPr/>
      </dsp:nvSpPr>
      <dsp:spPr>
        <a:xfrm>
          <a:off x="78252" y="0"/>
          <a:ext cx="7611457" cy="4757161"/>
        </a:xfrm>
        <a:prstGeom prst="swooshArrow">
          <a:avLst>
            <a:gd name="adj1" fmla="val 25000"/>
            <a:gd name="adj2" fmla="val 25000"/>
          </a:avLst>
        </a:prstGeom>
        <a:solidFill>
          <a:schemeClr val="accent1"/>
        </a:solidFill>
        <a:ln>
          <a:solidFill>
            <a:schemeClr val="tx2"/>
          </a:solidFill>
        </a:ln>
        <a:effectLst/>
      </dsp:spPr>
      <dsp:style>
        <a:lnRef idx="0">
          <a:scrgbClr r="0" g="0" b="0"/>
        </a:lnRef>
        <a:fillRef idx="1">
          <a:scrgbClr r="0" g="0" b="0"/>
        </a:fillRef>
        <a:effectRef idx="1">
          <a:scrgbClr r="0" g="0" b="0"/>
        </a:effectRef>
        <a:fontRef idx="minor"/>
      </dsp:style>
    </dsp:sp>
    <dsp:sp modelId="{F8B429D2-6F84-462A-A5C4-3C537682F838}">
      <dsp:nvSpPr>
        <dsp:cNvPr id="0" name=""/>
        <dsp:cNvSpPr/>
      </dsp:nvSpPr>
      <dsp:spPr>
        <a:xfrm>
          <a:off x="1044907" y="3283392"/>
          <a:ext cx="197897" cy="197897"/>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E195D4-907D-4F36-8D88-3E2DC2EE2A4C}">
      <dsp:nvSpPr>
        <dsp:cNvPr id="0" name=""/>
        <dsp:cNvSpPr/>
      </dsp:nvSpPr>
      <dsp:spPr>
        <a:xfrm>
          <a:off x="1143856" y="3382341"/>
          <a:ext cx="1773469" cy="137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62" tIns="0" rIns="0" bIns="0" numCol="1" spcCol="1270" anchor="t" anchorCtr="0">
          <a:noAutofit/>
        </a:bodyPr>
        <a:lstStyle/>
        <a:p>
          <a:pPr marL="0" lvl="0" indent="0" algn="l" defTabSz="889000">
            <a:lnSpc>
              <a:spcPct val="90000"/>
            </a:lnSpc>
            <a:spcBef>
              <a:spcPct val="0"/>
            </a:spcBef>
            <a:spcAft>
              <a:spcPct val="35000"/>
            </a:spcAft>
            <a:buNone/>
          </a:pPr>
          <a:endParaRPr lang="en-US" sz="2000" i="1" kern="1200">
            <a:latin typeface="Verdana" panose="020B0604030504040204" pitchFamily="34" charset="0"/>
            <a:ea typeface="Verdana" panose="020B0604030504040204" pitchFamily="34" charset="0"/>
            <a:cs typeface="Verdana" panose="020B0604030504040204" pitchFamily="34" charset="0"/>
          </a:endParaRPr>
        </a:p>
      </dsp:txBody>
      <dsp:txXfrm>
        <a:off x="1143856" y="3382341"/>
        <a:ext cx="1773469" cy="1374819"/>
      </dsp:txXfrm>
    </dsp:sp>
    <dsp:sp modelId="{C69AF15C-E0C8-4EFD-97E0-5E3B28EAC412}">
      <dsp:nvSpPr>
        <dsp:cNvPr id="0" name=""/>
        <dsp:cNvSpPr/>
      </dsp:nvSpPr>
      <dsp:spPr>
        <a:xfrm>
          <a:off x="2791736" y="1990396"/>
          <a:ext cx="357738" cy="357738"/>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603C97-0634-4F5C-8738-D2FFAA6C2274}">
      <dsp:nvSpPr>
        <dsp:cNvPr id="0" name=""/>
        <dsp:cNvSpPr/>
      </dsp:nvSpPr>
      <dsp:spPr>
        <a:xfrm>
          <a:off x="2970606" y="2169265"/>
          <a:ext cx="1826749" cy="258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558" tIns="0" rIns="0" bIns="0" numCol="1" spcCol="1270" anchor="t" anchorCtr="0">
          <a:noAutofit/>
        </a:bodyPr>
        <a:lstStyle/>
        <a:p>
          <a:pPr marL="0" lvl="0" indent="0" algn="l" defTabSz="889000">
            <a:lnSpc>
              <a:spcPct val="90000"/>
            </a:lnSpc>
            <a:spcBef>
              <a:spcPct val="0"/>
            </a:spcBef>
            <a:spcAft>
              <a:spcPct val="35000"/>
            </a:spcAft>
            <a:buNone/>
          </a:pPr>
          <a:endParaRPr lang="en-US" sz="2000" i="1" kern="1200">
            <a:latin typeface="Verdana" panose="020B0604030504040204" pitchFamily="34" charset="0"/>
            <a:ea typeface="Verdana" panose="020B0604030504040204" pitchFamily="34" charset="0"/>
            <a:cs typeface="Verdana" panose="020B0604030504040204" pitchFamily="34" charset="0"/>
          </a:endParaRPr>
        </a:p>
        <a:p>
          <a:pPr marL="0" lvl="0" indent="0" algn="l" defTabSz="889000">
            <a:lnSpc>
              <a:spcPct val="90000"/>
            </a:lnSpc>
            <a:spcBef>
              <a:spcPct val="0"/>
            </a:spcBef>
            <a:spcAft>
              <a:spcPct val="35000"/>
            </a:spcAft>
            <a:buNone/>
          </a:pPr>
          <a:endParaRPr lang="en-US" sz="2400" kern="1200"/>
        </a:p>
      </dsp:txBody>
      <dsp:txXfrm>
        <a:off x="2970606" y="2169265"/>
        <a:ext cx="1826749" cy="2587895"/>
      </dsp:txXfrm>
    </dsp:sp>
    <dsp:sp modelId="{5CA9469F-552E-464C-A2E6-A91B9AA2620B}">
      <dsp:nvSpPr>
        <dsp:cNvPr id="0" name=""/>
        <dsp:cNvSpPr/>
      </dsp:nvSpPr>
      <dsp:spPr>
        <a:xfrm>
          <a:off x="4892499" y="1203561"/>
          <a:ext cx="494744" cy="494744"/>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8C991E6-07C4-4639-A590-474AC052B949}">
      <dsp:nvSpPr>
        <dsp:cNvPr id="0" name=""/>
        <dsp:cNvSpPr/>
      </dsp:nvSpPr>
      <dsp:spPr>
        <a:xfrm>
          <a:off x="5139871" y="1450934"/>
          <a:ext cx="1826749" cy="330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55" tIns="0" rIns="0" bIns="0" numCol="1" spcCol="1270" anchor="t" anchorCtr="0">
          <a:noAutofit/>
        </a:bodyPr>
        <a:lstStyle/>
        <a:p>
          <a:pPr marL="0" lvl="0" indent="0" algn="l" defTabSz="889000">
            <a:lnSpc>
              <a:spcPct val="90000"/>
            </a:lnSpc>
            <a:spcBef>
              <a:spcPct val="0"/>
            </a:spcBef>
            <a:spcAft>
              <a:spcPct val="35000"/>
            </a:spcAft>
            <a:buNone/>
          </a:pPr>
          <a:endParaRPr lang="en-US" sz="2000" i="1" kern="1200">
            <a:latin typeface="Verdana" panose="020B0604030504040204" pitchFamily="34" charset="0"/>
            <a:ea typeface="Verdana" panose="020B0604030504040204" pitchFamily="34" charset="0"/>
            <a:cs typeface="Verdana" panose="020B0604030504040204" pitchFamily="34" charset="0"/>
          </a:endParaRPr>
        </a:p>
        <a:p>
          <a:pPr marL="0" lvl="0" indent="0" algn="l" defTabSz="889000">
            <a:lnSpc>
              <a:spcPct val="90000"/>
            </a:lnSpc>
            <a:spcBef>
              <a:spcPct val="0"/>
            </a:spcBef>
            <a:spcAft>
              <a:spcPct val="35000"/>
            </a:spcAft>
            <a:buNone/>
          </a:pPr>
          <a:endParaRPr lang="en-US" sz="2000" i="1" kern="1200">
            <a:latin typeface="Verdana" panose="020B0604030504040204" pitchFamily="34" charset="0"/>
            <a:ea typeface="Verdana" panose="020B0604030504040204" pitchFamily="34" charset="0"/>
            <a:cs typeface="Verdana" panose="020B0604030504040204" pitchFamily="34" charset="0"/>
          </a:endParaRPr>
        </a:p>
      </dsp:txBody>
      <dsp:txXfrm>
        <a:off x="5139871" y="1450934"/>
        <a:ext cx="1826749" cy="33062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C69CB31-F4E3-411B-9010-76BE8E306CD1}" type="datetimeFigureOut">
              <a:rPr lang="en-IE" smtClean="0"/>
              <a:t>03/04/2023</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0B876C5-602A-4D18-817B-38A0E613B244}" type="slidenum">
              <a:rPr lang="en-IE" smtClean="0"/>
              <a:t>‹#›</a:t>
            </a:fld>
            <a:endParaRPr lang="en-IE"/>
          </a:p>
        </p:txBody>
      </p:sp>
    </p:spTree>
    <p:extLst>
      <p:ext uri="{BB962C8B-B14F-4D97-AF65-F5344CB8AC3E}">
        <p14:creationId xmlns:p14="http://schemas.microsoft.com/office/powerpoint/2010/main" val="415523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0B876C5-602A-4D18-817B-38A0E613B244}" type="slidenum">
              <a:rPr lang="en-IE" smtClean="0"/>
              <a:t>1</a:t>
            </a:fld>
            <a:endParaRPr lang="en-IE"/>
          </a:p>
        </p:txBody>
      </p:sp>
    </p:spTree>
    <p:extLst>
      <p:ext uri="{BB962C8B-B14F-4D97-AF65-F5344CB8AC3E}">
        <p14:creationId xmlns:p14="http://schemas.microsoft.com/office/powerpoint/2010/main" val="104491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1367164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9A684-0CB7-41E9-A4DF-5D1C2CA5BF6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8991489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D7C35-9E19-4518-A4B2-3B09CD8CC756}"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724335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96DA8-8897-4DDF-BFB6-5D83863C837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7911785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04436-CA73-4D53-89B4-2A5C7347BF2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944024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04436-CA73-4D53-89B4-2A5C7347BF2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09381321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9619711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3FEF9-69D0-4F8C-A336-59491FBEDC4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76497361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3478195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4480727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7455969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420028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3814570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8322776"/>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5258980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5" name="Date Placeholder 4"/>
          <p:cNvSpPr>
            <a:spLocks noGrp="1"/>
          </p:cNvSpPr>
          <p:nvPr>
            <p:ph type="dt" sz="half" idx="10"/>
          </p:nvPr>
        </p:nvSpPr>
        <p:spPr/>
        <p:txBody>
          <a:bodyPr/>
          <a:lstStyle/>
          <a:p>
            <a:fld id="{7EBDC078-589F-40E3-816C-EE21D62B5BBA}" type="datetimeFigureOut">
              <a:rPr lang="en-US" smtClean="0"/>
              <a:t>4/3/2023</a:t>
            </a:fld>
            <a:endParaRPr lang="en-US"/>
          </a:p>
        </p:txBody>
      </p:sp>
    </p:spTree>
    <p:extLst>
      <p:ext uri="{BB962C8B-B14F-4D97-AF65-F5344CB8AC3E}">
        <p14:creationId xmlns:p14="http://schemas.microsoft.com/office/powerpoint/2010/main" val="283384728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004436-CA73-4D53-89B4-2A5C7347BF2F}" type="datetimeFigureOut">
              <a:rPr lang="en-US" smtClean="0"/>
              <a:t>4/3/2023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38905367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2.jp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2.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4D2C8F-6E61-41F9-925C-E60A2FDA8628}"/>
              </a:ext>
            </a:extLst>
          </p:cNvPr>
          <p:cNvPicPr>
            <a:picLocks noChangeAspect="1"/>
          </p:cNvPicPr>
          <p:nvPr/>
        </p:nvPicPr>
        <p:blipFill>
          <a:blip r:embed="rId3"/>
          <a:stretch>
            <a:fillRect/>
          </a:stretch>
        </p:blipFill>
        <p:spPr>
          <a:xfrm>
            <a:off x="0" y="-28069"/>
            <a:ext cx="10381129" cy="6858000"/>
          </a:xfrm>
          <a:prstGeom prst="rect">
            <a:avLst/>
          </a:prstGeom>
        </p:spPr>
      </p:pic>
      <p:pic>
        <p:nvPicPr>
          <p:cNvPr id="2" name="Picture 1">
            <a:extLst>
              <a:ext uri="{FF2B5EF4-FFF2-40B4-BE49-F238E27FC236}">
                <a16:creationId xmlns:a16="http://schemas.microsoft.com/office/drawing/2014/main" id="{B7C78CCA-DC7D-7E92-7EC8-8F5046F8066E}"/>
              </a:ext>
            </a:extLst>
          </p:cNvPr>
          <p:cNvPicPr>
            <a:picLocks noChangeAspect="1"/>
          </p:cNvPicPr>
          <p:nvPr/>
        </p:nvPicPr>
        <p:blipFill>
          <a:blip r:embed="rId4"/>
          <a:stretch>
            <a:fillRect/>
          </a:stretch>
        </p:blipFill>
        <p:spPr>
          <a:xfrm>
            <a:off x="5235388" y="3728532"/>
            <a:ext cx="6364942" cy="2880665"/>
          </a:xfrm>
          <a:prstGeom prst="rect">
            <a:avLst/>
          </a:prstGeom>
        </p:spPr>
      </p:pic>
    </p:spTree>
    <p:extLst>
      <p:ext uri="{BB962C8B-B14F-4D97-AF65-F5344CB8AC3E}">
        <p14:creationId xmlns:p14="http://schemas.microsoft.com/office/powerpoint/2010/main" val="214832165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3B66-0EC0-A7CB-C640-90B4479D6DDC}"/>
              </a:ext>
            </a:extLst>
          </p:cNvPr>
          <p:cNvSpPr>
            <a:spLocks noGrp="1"/>
          </p:cNvSpPr>
          <p:nvPr>
            <p:ph type="title"/>
          </p:nvPr>
        </p:nvSpPr>
        <p:spPr/>
        <p:txBody>
          <a:bodyPr/>
          <a:lstStyle/>
          <a:p>
            <a:r>
              <a:rPr lang="en-GB" dirty="0"/>
              <a:t>New Products 2023</a:t>
            </a:r>
            <a:br>
              <a:rPr lang="en-GB" dirty="0"/>
            </a:br>
            <a:endParaRPr lang="en-IE" dirty="0"/>
          </a:p>
        </p:txBody>
      </p:sp>
      <p:sp>
        <p:nvSpPr>
          <p:cNvPr id="3" name="Content Placeholder 2">
            <a:extLst>
              <a:ext uri="{FF2B5EF4-FFF2-40B4-BE49-F238E27FC236}">
                <a16:creationId xmlns:a16="http://schemas.microsoft.com/office/drawing/2014/main" id="{AE2995FD-F7D7-5EE3-04A7-6EAE64702512}"/>
              </a:ext>
            </a:extLst>
          </p:cNvPr>
          <p:cNvSpPr>
            <a:spLocks noGrp="1"/>
          </p:cNvSpPr>
          <p:nvPr>
            <p:ph idx="1"/>
          </p:nvPr>
        </p:nvSpPr>
        <p:spPr/>
        <p:txBody>
          <a:bodyPr/>
          <a:lstStyle/>
          <a:p>
            <a:r>
              <a:rPr lang="en-GB" sz="3600" dirty="0"/>
              <a:t>Dock Levellers</a:t>
            </a:r>
          </a:p>
          <a:p>
            <a:r>
              <a:rPr lang="en-GB" sz="3600" dirty="0"/>
              <a:t>Dock Shelter </a:t>
            </a:r>
          </a:p>
          <a:p>
            <a:r>
              <a:rPr lang="en-GB" sz="3600" dirty="0"/>
              <a:t>Sectional Doors</a:t>
            </a:r>
          </a:p>
          <a:p>
            <a:r>
              <a:rPr lang="en-GB" sz="3600" dirty="0"/>
              <a:t>Steel Doors</a:t>
            </a:r>
          </a:p>
          <a:p>
            <a:endParaRPr lang="en-IE" dirty="0"/>
          </a:p>
        </p:txBody>
      </p:sp>
    </p:spTree>
    <p:extLst>
      <p:ext uri="{BB962C8B-B14F-4D97-AF65-F5344CB8AC3E}">
        <p14:creationId xmlns:p14="http://schemas.microsoft.com/office/powerpoint/2010/main" val="292510775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F1EB-E5A1-FB98-7C7F-2AE9C5F7CB83}"/>
              </a:ext>
            </a:extLst>
          </p:cNvPr>
          <p:cNvSpPr>
            <a:spLocks noGrp="1"/>
          </p:cNvSpPr>
          <p:nvPr>
            <p:ph type="title"/>
          </p:nvPr>
        </p:nvSpPr>
        <p:spPr>
          <a:xfrm>
            <a:off x="677334" y="352425"/>
            <a:ext cx="8596668" cy="1320800"/>
          </a:xfrm>
        </p:spPr>
        <p:txBody>
          <a:bodyPr/>
          <a:lstStyle/>
          <a:p>
            <a:r>
              <a:rPr lang="en-IE" dirty="0"/>
              <a:t>Dock Levellers</a:t>
            </a:r>
            <a:br>
              <a:rPr lang="en-IE" dirty="0"/>
            </a:br>
            <a:endParaRPr lang="en-IE" dirty="0"/>
          </a:p>
        </p:txBody>
      </p:sp>
      <p:sp>
        <p:nvSpPr>
          <p:cNvPr id="3" name="Content Placeholder 2">
            <a:extLst>
              <a:ext uri="{FF2B5EF4-FFF2-40B4-BE49-F238E27FC236}">
                <a16:creationId xmlns:a16="http://schemas.microsoft.com/office/drawing/2014/main" id="{C99A38D9-337B-3523-43ED-FC45C55829B7}"/>
              </a:ext>
            </a:extLst>
          </p:cNvPr>
          <p:cNvSpPr>
            <a:spLocks noGrp="1"/>
          </p:cNvSpPr>
          <p:nvPr>
            <p:ph idx="1"/>
          </p:nvPr>
        </p:nvSpPr>
        <p:spPr>
          <a:xfrm>
            <a:off x="1005947" y="5080000"/>
            <a:ext cx="8596668" cy="1454612"/>
          </a:xfrm>
        </p:spPr>
        <p:txBody>
          <a:bodyPr/>
          <a:lstStyle/>
          <a:p>
            <a:r>
              <a:rPr lang="en-GB" dirty="0"/>
              <a:t>The hydraulic dock levellers with a telescopic lip are optimised for the increased market requirements and combine the advantages of various systems. They are particularly robust and allow for efficient loading thanks to state-of-the-art control technology.</a:t>
            </a:r>
            <a:endParaRPr lang="en-IE" dirty="0"/>
          </a:p>
        </p:txBody>
      </p:sp>
      <p:pic>
        <p:nvPicPr>
          <p:cNvPr id="5" name="Picture 4">
            <a:extLst>
              <a:ext uri="{FF2B5EF4-FFF2-40B4-BE49-F238E27FC236}">
                <a16:creationId xmlns:a16="http://schemas.microsoft.com/office/drawing/2014/main" id="{34C503F6-63AE-0CD8-57D4-EE0CE9CADC80}"/>
              </a:ext>
            </a:extLst>
          </p:cNvPr>
          <p:cNvPicPr>
            <a:picLocks noChangeAspect="1"/>
          </p:cNvPicPr>
          <p:nvPr/>
        </p:nvPicPr>
        <p:blipFill>
          <a:blip r:embed="rId2"/>
          <a:stretch>
            <a:fillRect/>
          </a:stretch>
        </p:blipFill>
        <p:spPr>
          <a:xfrm>
            <a:off x="677334" y="1110534"/>
            <a:ext cx="5410875" cy="3308927"/>
          </a:xfrm>
          <a:prstGeom prst="rect">
            <a:avLst/>
          </a:prstGeom>
          <a:ln>
            <a:solidFill>
              <a:schemeClr val="tx2">
                <a:lumMod val="50000"/>
              </a:schemeClr>
            </a:solidFill>
          </a:ln>
        </p:spPr>
      </p:pic>
      <p:pic>
        <p:nvPicPr>
          <p:cNvPr id="7" name="Picture 6">
            <a:extLst>
              <a:ext uri="{FF2B5EF4-FFF2-40B4-BE49-F238E27FC236}">
                <a16:creationId xmlns:a16="http://schemas.microsoft.com/office/drawing/2014/main" id="{219EE7CA-89EA-3DF1-1BAF-D7C8CBE597D7}"/>
              </a:ext>
            </a:extLst>
          </p:cNvPr>
          <p:cNvPicPr>
            <a:picLocks noChangeAspect="1"/>
          </p:cNvPicPr>
          <p:nvPr/>
        </p:nvPicPr>
        <p:blipFill>
          <a:blip r:embed="rId3"/>
          <a:stretch>
            <a:fillRect/>
          </a:stretch>
        </p:blipFill>
        <p:spPr>
          <a:xfrm>
            <a:off x="6694773" y="1638779"/>
            <a:ext cx="4642943" cy="3307409"/>
          </a:xfrm>
          <a:prstGeom prst="rect">
            <a:avLst/>
          </a:prstGeom>
          <a:ln>
            <a:solidFill>
              <a:schemeClr val="tx2">
                <a:lumMod val="50000"/>
              </a:schemeClr>
            </a:solidFill>
          </a:ln>
        </p:spPr>
      </p:pic>
    </p:spTree>
    <p:extLst>
      <p:ext uri="{BB962C8B-B14F-4D97-AF65-F5344CB8AC3E}">
        <p14:creationId xmlns:p14="http://schemas.microsoft.com/office/powerpoint/2010/main" val="61448960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8948-0FBD-EDD4-6580-64DF5100ECCC}"/>
              </a:ext>
            </a:extLst>
          </p:cNvPr>
          <p:cNvSpPr>
            <a:spLocks noGrp="1"/>
          </p:cNvSpPr>
          <p:nvPr>
            <p:ph type="title"/>
          </p:nvPr>
        </p:nvSpPr>
        <p:spPr>
          <a:xfrm>
            <a:off x="677334" y="167813"/>
            <a:ext cx="8596668" cy="1320800"/>
          </a:xfrm>
        </p:spPr>
        <p:txBody>
          <a:bodyPr/>
          <a:lstStyle/>
          <a:p>
            <a:r>
              <a:rPr lang="en-IE" dirty="0"/>
              <a:t>Dock Shelter </a:t>
            </a:r>
            <a:br>
              <a:rPr lang="en-IE" dirty="0"/>
            </a:br>
            <a:endParaRPr lang="en-IE" dirty="0"/>
          </a:p>
        </p:txBody>
      </p:sp>
      <p:sp>
        <p:nvSpPr>
          <p:cNvPr id="3" name="Content Placeholder 2">
            <a:extLst>
              <a:ext uri="{FF2B5EF4-FFF2-40B4-BE49-F238E27FC236}">
                <a16:creationId xmlns:a16="http://schemas.microsoft.com/office/drawing/2014/main" id="{57E1EB65-0F95-B2E0-044D-B4E6EDC95F08}"/>
              </a:ext>
            </a:extLst>
          </p:cNvPr>
          <p:cNvSpPr>
            <a:spLocks noGrp="1"/>
          </p:cNvSpPr>
          <p:nvPr>
            <p:ph idx="1"/>
          </p:nvPr>
        </p:nvSpPr>
        <p:spPr>
          <a:xfrm>
            <a:off x="453972" y="4478579"/>
            <a:ext cx="8596668" cy="2379421"/>
          </a:xfrm>
        </p:spPr>
        <p:txBody>
          <a:bodyPr>
            <a:normAutofit/>
          </a:bodyPr>
          <a:lstStyle/>
          <a:p>
            <a:pPr>
              <a:spcBef>
                <a:spcPts val="0"/>
              </a:spcBef>
            </a:pPr>
            <a:r>
              <a:rPr lang="en-GB" dirty="0"/>
              <a:t>To prevent heat loss in the hall and to protect the goods</a:t>
            </a:r>
          </a:p>
          <a:p>
            <a:pPr marL="0" indent="0">
              <a:spcBef>
                <a:spcPts val="0"/>
              </a:spcBef>
              <a:buNone/>
            </a:pPr>
            <a:r>
              <a:rPr lang="en-GB" dirty="0"/>
              <a:t> from rain at the loading point, dock shelters are used.</a:t>
            </a:r>
          </a:p>
          <a:p>
            <a:pPr>
              <a:spcBef>
                <a:spcPts val="0"/>
              </a:spcBef>
            </a:pPr>
            <a:r>
              <a:rPr lang="en-GB" dirty="0"/>
              <a:t>We offer a wide range of solutions in the area of dock shelters, </a:t>
            </a:r>
          </a:p>
          <a:p>
            <a:pPr marL="0" indent="0">
              <a:spcBef>
                <a:spcPts val="0"/>
              </a:spcBef>
              <a:buNone/>
            </a:pPr>
            <a:r>
              <a:rPr lang="en-GB" dirty="0"/>
              <a:t> such as inflatable dock shelters, aluminium dock shelters and many </a:t>
            </a:r>
            <a:r>
              <a:rPr lang="en-GB" dirty="0" err="1"/>
              <a:t>more.This</a:t>
            </a:r>
            <a:r>
              <a:rPr lang="en-GB" dirty="0"/>
              <a:t> is        a dock shelter that was specially developed for loading sprinters. Thanks to our wide range of products, we can offer you the right dock shelter for your individual requirements, so that you are excellently equipped against draughts and rain. </a:t>
            </a:r>
            <a:endParaRPr lang="en-IE" dirty="0"/>
          </a:p>
        </p:txBody>
      </p:sp>
      <p:pic>
        <p:nvPicPr>
          <p:cNvPr id="9" name="Picture 8">
            <a:extLst>
              <a:ext uri="{FF2B5EF4-FFF2-40B4-BE49-F238E27FC236}">
                <a16:creationId xmlns:a16="http://schemas.microsoft.com/office/drawing/2014/main" id="{5ED76DF4-8772-9E3B-4C7E-B95360C2408D}"/>
              </a:ext>
            </a:extLst>
          </p:cNvPr>
          <p:cNvPicPr>
            <a:picLocks noChangeAspect="1"/>
          </p:cNvPicPr>
          <p:nvPr/>
        </p:nvPicPr>
        <p:blipFill>
          <a:blip r:embed="rId2"/>
          <a:stretch>
            <a:fillRect/>
          </a:stretch>
        </p:blipFill>
        <p:spPr>
          <a:xfrm>
            <a:off x="6809428" y="884862"/>
            <a:ext cx="3985249" cy="4153642"/>
          </a:xfrm>
          <a:prstGeom prst="rect">
            <a:avLst/>
          </a:prstGeom>
          <a:ln>
            <a:solidFill>
              <a:schemeClr val="tx2">
                <a:lumMod val="50000"/>
              </a:schemeClr>
            </a:solidFill>
          </a:ln>
        </p:spPr>
      </p:pic>
      <p:pic>
        <p:nvPicPr>
          <p:cNvPr id="11" name="Picture 10">
            <a:extLst>
              <a:ext uri="{FF2B5EF4-FFF2-40B4-BE49-F238E27FC236}">
                <a16:creationId xmlns:a16="http://schemas.microsoft.com/office/drawing/2014/main" id="{900F4D0F-336B-8C6C-5169-8B2A15956E93}"/>
              </a:ext>
            </a:extLst>
          </p:cNvPr>
          <p:cNvPicPr>
            <a:picLocks noChangeAspect="1"/>
          </p:cNvPicPr>
          <p:nvPr/>
        </p:nvPicPr>
        <p:blipFill>
          <a:blip r:embed="rId3"/>
          <a:stretch>
            <a:fillRect/>
          </a:stretch>
        </p:blipFill>
        <p:spPr>
          <a:xfrm>
            <a:off x="835435" y="828213"/>
            <a:ext cx="4453318" cy="3618809"/>
          </a:xfrm>
          <a:prstGeom prst="rect">
            <a:avLst/>
          </a:prstGeom>
          <a:ln>
            <a:solidFill>
              <a:schemeClr val="tx2">
                <a:lumMod val="50000"/>
              </a:schemeClr>
            </a:solidFill>
          </a:ln>
        </p:spPr>
      </p:pic>
    </p:spTree>
    <p:extLst>
      <p:ext uri="{BB962C8B-B14F-4D97-AF65-F5344CB8AC3E}">
        <p14:creationId xmlns:p14="http://schemas.microsoft.com/office/powerpoint/2010/main" val="50837910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1FEF-6EA3-9A07-D515-111A0EEB63D5}"/>
              </a:ext>
            </a:extLst>
          </p:cNvPr>
          <p:cNvSpPr>
            <a:spLocks noGrp="1"/>
          </p:cNvSpPr>
          <p:nvPr>
            <p:ph type="title"/>
          </p:nvPr>
        </p:nvSpPr>
        <p:spPr>
          <a:xfrm>
            <a:off x="677334" y="358083"/>
            <a:ext cx="8596668" cy="1320800"/>
          </a:xfrm>
        </p:spPr>
        <p:txBody>
          <a:bodyPr/>
          <a:lstStyle/>
          <a:p>
            <a:r>
              <a:rPr lang="en-IE" dirty="0"/>
              <a:t>Sectional Doors</a:t>
            </a:r>
            <a:br>
              <a:rPr lang="en-IE" dirty="0"/>
            </a:br>
            <a:endParaRPr lang="en-IE" dirty="0"/>
          </a:p>
        </p:txBody>
      </p:sp>
      <p:sp>
        <p:nvSpPr>
          <p:cNvPr id="3" name="Content Placeholder 2">
            <a:extLst>
              <a:ext uri="{FF2B5EF4-FFF2-40B4-BE49-F238E27FC236}">
                <a16:creationId xmlns:a16="http://schemas.microsoft.com/office/drawing/2014/main" id="{59817194-75ED-6409-34DF-B1D44E7BB16D}"/>
              </a:ext>
            </a:extLst>
          </p:cNvPr>
          <p:cNvSpPr>
            <a:spLocks noGrp="1"/>
          </p:cNvSpPr>
          <p:nvPr>
            <p:ph idx="1"/>
          </p:nvPr>
        </p:nvSpPr>
        <p:spPr>
          <a:xfrm>
            <a:off x="491481" y="5208886"/>
            <a:ext cx="8596668" cy="1520058"/>
          </a:xfrm>
        </p:spPr>
        <p:txBody>
          <a:bodyPr/>
          <a:lstStyle/>
          <a:p>
            <a:r>
              <a:rPr lang="en-GB" dirty="0"/>
              <a:t>The door combines excellent heat-insulating and sound-absorbing properties with modern design, mainly micro profiled but stucco and smooth-profiled panels are also available. The possibilities in design and detailing are very wide, which makes the door perfectly configurable for every situation.</a:t>
            </a:r>
            <a:endParaRPr lang="en-IE" dirty="0"/>
          </a:p>
        </p:txBody>
      </p:sp>
      <p:pic>
        <p:nvPicPr>
          <p:cNvPr id="5" name="Picture 4">
            <a:extLst>
              <a:ext uri="{FF2B5EF4-FFF2-40B4-BE49-F238E27FC236}">
                <a16:creationId xmlns:a16="http://schemas.microsoft.com/office/drawing/2014/main" id="{8CB4D980-0503-F3D7-DA2F-F39797F7C6A9}"/>
              </a:ext>
            </a:extLst>
          </p:cNvPr>
          <p:cNvPicPr>
            <a:picLocks noChangeAspect="1"/>
          </p:cNvPicPr>
          <p:nvPr/>
        </p:nvPicPr>
        <p:blipFill>
          <a:blip r:embed="rId2"/>
          <a:stretch>
            <a:fillRect/>
          </a:stretch>
        </p:blipFill>
        <p:spPr>
          <a:xfrm>
            <a:off x="677334" y="1158175"/>
            <a:ext cx="5655807" cy="3222096"/>
          </a:xfrm>
          <a:prstGeom prst="rect">
            <a:avLst/>
          </a:prstGeom>
          <a:ln>
            <a:solidFill>
              <a:schemeClr val="tx2">
                <a:lumMod val="50000"/>
              </a:schemeClr>
            </a:solidFill>
          </a:ln>
        </p:spPr>
      </p:pic>
      <p:pic>
        <p:nvPicPr>
          <p:cNvPr id="7" name="Picture 6">
            <a:extLst>
              <a:ext uri="{FF2B5EF4-FFF2-40B4-BE49-F238E27FC236}">
                <a16:creationId xmlns:a16="http://schemas.microsoft.com/office/drawing/2014/main" id="{595DB597-5358-D989-E402-AB273E83415E}"/>
              </a:ext>
            </a:extLst>
          </p:cNvPr>
          <p:cNvPicPr>
            <a:picLocks noChangeAspect="1"/>
          </p:cNvPicPr>
          <p:nvPr/>
        </p:nvPicPr>
        <p:blipFill>
          <a:blip r:embed="rId3"/>
          <a:stretch>
            <a:fillRect/>
          </a:stretch>
        </p:blipFill>
        <p:spPr>
          <a:xfrm>
            <a:off x="6578782" y="1972954"/>
            <a:ext cx="5390440" cy="3070917"/>
          </a:xfrm>
          <a:prstGeom prst="rect">
            <a:avLst/>
          </a:prstGeom>
          <a:ln>
            <a:solidFill>
              <a:schemeClr val="tx2">
                <a:lumMod val="50000"/>
              </a:schemeClr>
            </a:solidFill>
          </a:ln>
        </p:spPr>
      </p:pic>
    </p:spTree>
    <p:extLst>
      <p:ext uri="{BB962C8B-B14F-4D97-AF65-F5344CB8AC3E}">
        <p14:creationId xmlns:p14="http://schemas.microsoft.com/office/powerpoint/2010/main" val="57812251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385" y="2991698"/>
            <a:ext cx="4814225" cy="3262432"/>
          </a:xfrm>
          <a:prstGeom prst="rect">
            <a:avLst/>
          </a:prstGeom>
          <a:solidFill>
            <a:schemeClr val="bg1"/>
          </a:solidFill>
        </p:spPr>
        <p:txBody>
          <a:bodyPr wrap="square" rtlCol="0">
            <a:spAutoFit/>
          </a:bodyPr>
          <a:lstStyle/>
          <a:p>
            <a:r>
              <a:rPr lang="en-IE" dirty="0">
                <a:solidFill>
                  <a:schemeClr val="accent4">
                    <a:lumMod val="75000"/>
                  </a:schemeClr>
                </a:solidFill>
              </a:rPr>
              <a:t>Independent Lift Co Ltd.</a:t>
            </a:r>
          </a:p>
          <a:p>
            <a:r>
              <a:rPr lang="en-IE" dirty="0">
                <a:solidFill>
                  <a:schemeClr val="accent4">
                    <a:lumMod val="75000"/>
                  </a:schemeClr>
                </a:solidFill>
              </a:rPr>
              <a:t>D13</a:t>
            </a:r>
          </a:p>
          <a:p>
            <a:r>
              <a:rPr lang="en-IE" dirty="0">
                <a:solidFill>
                  <a:schemeClr val="accent4">
                    <a:lumMod val="75000"/>
                  </a:schemeClr>
                </a:solidFill>
              </a:rPr>
              <a:t>M4 Interchange  Business Park</a:t>
            </a:r>
          </a:p>
          <a:p>
            <a:r>
              <a:rPr lang="en-IE" dirty="0">
                <a:solidFill>
                  <a:schemeClr val="accent4">
                    <a:lumMod val="75000"/>
                  </a:schemeClr>
                </a:solidFill>
              </a:rPr>
              <a:t>Maynooth Road</a:t>
            </a:r>
          </a:p>
          <a:p>
            <a:r>
              <a:rPr lang="en-IE" dirty="0">
                <a:solidFill>
                  <a:schemeClr val="accent4">
                    <a:lumMod val="75000"/>
                  </a:schemeClr>
                </a:solidFill>
              </a:rPr>
              <a:t>Celbridge</a:t>
            </a:r>
          </a:p>
          <a:p>
            <a:r>
              <a:rPr lang="en-IE" dirty="0">
                <a:solidFill>
                  <a:schemeClr val="accent4">
                    <a:lumMod val="75000"/>
                  </a:schemeClr>
                </a:solidFill>
              </a:rPr>
              <a:t>Co Kildare</a:t>
            </a:r>
          </a:p>
          <a:p>
            <a:r>
              <a:rPr lang="en-IE" dirty="0">
                <a:solidFill>
                  <a:schemeClr val="accent4">
                    <a:lumMod val="75000"/>
                  </a:schemeClr>
                </a:solidFill>
              </a:rPr>
              <a:t>W23 K85Y</a:t>
            </a:r>
          </a:p>
          <a:p>
            <a:r>
              <a:rPr lang="en-IE" sz="4400" b="1" dirty="0">
                <a:solidFill>
                  <a:schemeClr val="accent4">
                    <a:lumMod val="75000"/>
                  </a:schemeClr>
                </a:solidFill>
              </a:rPr>
              <a:t>T: 01 6270006 </a:t>
            </a:r>
          </a:p>
          <a:p>
            <a:r>
              <a:rPr lang="en-IE" dirty="0">
                <a:solidFill>
                  <a:schemeClr val="accent4">
                    <a:lumMod val="75000"/>
                  </a:schemeClr>
                </a:solidFill>
              </a:rPr>
              <a:t>info@iLift.ie</a:t>
            </a:r>
          </a:p>
          <a:p>
            <a:endParaRPr lang="en-IE" dirty="0"/>
          </a:p>
        </p:txBody>
      </p:sp>
      <p:sp>
        <p:nvSpPr>
          <p:cNvPr id="3" name="TextBox 2">
            <a:extLst>
              <a:ext uri="{FF2B5EF4-FFF2-40B4-BE49-F238E27FC236}">
                <a16:creationId xmlns:a16="http://schemas.microsoft.com/office/drawing/2014/main" id="{20BC50C3-1D7E-4AD7-BEEA-8B66CF891B31}"/>
              </a:ext>
            </a:extLst>
          </p:cNvPr>
          <p:cNvSpPr txBox="1"/>
          <p:nvPr/>
        </p:nvSpPr>
        <p:spPr>
          <a:xfrm>
            <a:off x="2221831" y="6273225"/>
            <a:ext cx="7106967" cy="584775"/>
          </a:xfrm>
          <a:prstGeom prst="rect">
            <a:avLst/>
          </a:prstGeom>
          <a:noFill/>
        </p:spPr>
        <p:txBody>
          <a:bodyPr wrap="square" rtlCol="0">
            <a:spAutoFit/>
          </a:bodyPr>
          <a:lstStyle/>
          <a:p>
            <a:r>
              <a:rPr lang="en-GB" sz="3200" i="1" dirty="0">
                <a:latin typeface="Tahoma" panose="020B0604030504040204" pitchFamily="34" charset="0"/>
                <a:ea typeface="Tahoma" panose="020B0604030504040204" pitchFamily="34" charset="0"/>
                <a:cs typeface="Tahoma" panose="020B0604030504040204" pitchFamily="34" charset="0"/>
              </a:rPr>
              <a:t>Thank you for your attention!</a:t>
            </a:r>
            <a:endParaRPr lang="en-IE" sz="3200" i="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5CD825A8-0F72-766D-1C60-373EE4E09A1E}"/>
              </a:ext>
            </a:extLst>
          </p:cNvPr>
          <p:cNvPicPr>
            <a:picLocks noChangeAspect="1"/>
          </p:cNvPicPr>
          <p:nvPr/>
        </p:nvPicPr>
        <p:blipFill>
          <a:blip r:embed="rId2"/>
          <a:stretch>
            <a:fillRect/>
          </a:stretch>
        </p:blipFill>
        <p:spPr>
          <a:xfrm>
            <a:off x="10500046" y="5879188"/>
            <a:ext cx="1216824" cy="550714"/>
          </a:xfrm>
          <a:prstGeom prst="rect">
            <a:avLst/>
          </a:prstGeom>
        </p:spPr>
      </p:pic>
      <p:pic>
        <p:nvPicPr>
          <p:cNvPr id="8" name="Picture 7">
            <a:extLst>
              <a:ext uri="{FF2B5EF4-FFF2-40B4-BE49-F238E27FC236}">
                <a16:creationId xmlns:a16="http://schemas.microsoft.com/office/drawing/2014/main" id="{364A6B31-FE3C-6B8E-604A-90409990509B}"/>
              </a:ext>
            </a:extLst>
          </p:cNvPr>
          <p:cNvPicPr>
            <a:picLocks noChangeAspect="1"/>
          </p:cNvPicPr>
          <p:nvPr/>
        </p:nvPicPr>
        <p:blipFill>
          <a:blip r:embed="rId2"/>
          <a:stretch>
            <a:fillRect/>
          </a:stretch>
        </p:blipFill>
        <p:spPr>
          <a:xfrm>
            <a:off x="1005007" y="778270"/>
            <a:ext cx="4460434" cy="2018717"/>
          </a:xfrm>
          <a:prstGeom prst="rect">
            <a:avLst/>
          </a:prstGeom>
        </p:spPr>
      </p:pic>
    </p:spTree>
    <p:extLst>
      <p:ext uri="{BB962C8B-B14F-4D97-AF65-F5344CB8AC3E}">
        <p14:creationId xmlns:p14="http://schemas.microsoft.com/office/powerpoint/2010/main" val="115991238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BC1A57-64B1-4E76-3658-91F56D2EC45C}"/>
              </a:ext>
            </a:extLst>
          </p:cNvPr>
          <p:cNvPicPr>
            <a:picLocks noChangeAspect="1"/>
          </p:cNvPicPr>
          <p:nvPr/>
        </p:nvPicPr>
        <p:blipFill>
          <a:blip r:embed="rId2"/>
          <a:stretch>
            <a:fillRect/>
          </a:stretch>
        </p:blipFill>
        <p:spPr>
          <a:xfrm>
            <a:off x="7767961" y="2013220"/>
            <a:ext cx="3142493" cy="1422239"/>
          </a:xfrm>
          <a:prstGeom prst="rect">
            <a:avLst/>
          </a:prstGeom>
        </p:spPr>
      </p:pic>
      <p:sp>
        <p:nvSpPr>
          <p:cNvPr id="2" name="TextBox 1">
            <a:extLst>
              <a:ext uri="{FF2B5EF4-FFF2-40B4-BE49-F238E27FC236}">
                <a16:creationId xmlns:a16="http://schemas.microsoft.com/office/drawing/2014/main" id="{C38AF521-8EBC-4A3F-B047-1099B672C7C4}"/>
              </a:ext>
            </a:extLst>
          </p:cNvPr>
          <p:cNvSpPr txBox="1"/>
          <p:nvPr/>
        </p:nvSpPr>
        <p:spPr>
          <a:xfrm>
            <a:off x="1117600" y="584200"/>
            <a:ext cx="5867400" cy="584775"/>
          </a:xfrm>
          <a:prstGeom prst="rect">
            <a:avLst/>
          </a:prstGeom>
          <a:noFill/>
        </p:spPr>
        <p:txBody>
          <a:bodyPr wrap="square" rtlCol="0">
            <a:spAutoFit/>
          </a:bodyPr>
          <a:lstStyle/>
          <a:p>
            <a:r>
              <a:rPr lang="en-IE" sz="3200" b="1" i="1">
                <a:solidFill>
                  <a:schemeClr val="accent1"/>
                </a:solidFill>
                <a:latin typeface="Verdana" panose="020B0604030504040204" pitchFamily="34" charset="0"/>
                <a:ea typeface="Verdana" panose="020B0604030504040204" pitchFamily="34" charset="0"/>
                <a:cs typeface="Verdana" panose="020B0604030504040204" pitchFamily="34" charset="0"/>
              </a:rPr>
              <a:t>Our Evolution</a:t>
            </a:r>
          </a:p>
        </p:txBody>
      </p:sp>
      <p:graphicFrame>
        <p:nvGraphicFramePr>
          <p:cNvPr id="6" name="Diagram 5">
            <a:extLst>
              <a:ext uri="{FF2B5EF4-FFF2-40B4-BE49-F238E27FC236}">
                <a16:creationId xmlns:a16="http://schemas.microsoft.com/office/drawing/2014/main" id="{BC420959-03B1-4E7B-BED9-08B2D940E8C1}"/>
              </a:ext>
            </a:extLst>
          </p:cNvPr>
          <p:cNvGraphicFramePr/>
          <p:nvPr/>
        </p:nvGraphicFramePr>
        <p:xfrm>
          <a:off x="-1" y="1509204"/>
          <a:ext cx="7767962" cy="475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F979C0B-C5EE-4235-81CC-082ADE0351FB}"/>
              </a:ext>
            </a:extLst>
          </p:cNvPr>
          <p:cNvSpPr/>
          <p:nvPr/>
        </p:nvSpPr>
        <p:spPr>
          <a:xfrm>
            <a:off x="1117601" y="5231015"/>
            <a:ext cx="1350392" cy="1231929"/>
          </a:xfrm>
          <a:prstGeom prst="rect">
            <a:avLst/>
          </a:prstGeom>
          <a:blipFill dpi="0" rotWithShape="1">
            <a:blip r:embed="rId8"/>
            <a:srcRect/>
            <a:stretch>
              <a:fillRect l="13570" t="25" r="10940" b="-18711"/>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a:extLst>
              <a:ext uri="{FF2B5EF4-FFF2-40B4-BE49-F238E27FC236}">
                <a16:creationId xmlns:a16="http://schemas.microsoft.com/office/drawing/2014/main" id="{3B345F56-4E5C-4D88-B382-740EC38F2F47}"/>
              </a:ext>
            </a:extLst>
          </p:cNvPr>
          <p:cNvSpPr/>
          <p:nvPr/>
        </p:nvSpPr>
        <p:spPr>
          <a:xfrm>
            <a:off x="3114289" y="4077080"/>
            <a:ext cx="1226693" cy="1445013"/>
          </a:xfrm>
          <a:prstGeom prst="rect">
            <a:avLst/>
          </a:prstGeom>
          <a:blipFill dpi="0" rotWithShape="1">
            <a:blip r:embed="rId9"/>
            <a:srcRect/>
            <a:stretch>
              <a:fillRect l="12601" t="8446" r="12601" b="8446"/>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id="{1342BCF4-A32F-499B-AC25-D2E06D4C0C08}"/>
              </a:ext>
            </a:extLst>
          </p:cNvPr>
          <p:cNvSpPr/>
          <p:nvPr/>
        </p:nvSpPr>
        <p:spPr>
          <a:xfrm>
            <a:off x="5123878" y="3755253"/>
            <a:ext cx="1445598" cy="3218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F593D8B0-FE62-4CC2-B835-67583F1FA3A9}"/>
              </a:ext>
            </a:extLst>
          </p:cNvPr>
          <p:cNvSpPr txBox="1"/>
          <p:nvPr/>
        </p:nvSpPr>
        <p:spPr>
          <a:xfrm>
            <a:off x="1971214" y="2911008"/>
            <a:ext cx="1445598" cy="321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400" b="1" i="1" kern="1200">
                <a:solidFill>
                  <a:schemeClr val="accent2"/>
                </a:solidFill>
              </a:rPr>
              <a:t>2006</a:t>
            </a:r>
          </a:p>
        </p:txBody>
      </p:sp>
      <p:pic>
        <p:nvPicPr>
          <p:cNvPr id="13" name="Picture 12">
            <a:extLst>
              <a:ext uri="{FF2B5EF4-FFF2-40B4-BE49-F238E27FC236}">
                <a16:creationId xmlns:a16="http://schemas.microsoft.com/office/drawing/2014/main" id="{F7BBAF95-B96C-4252-A461-AADCA5EE6571}"/>
              </a:ext>
            </a:extLst>
          </p:cNvPr>
          <p:cNvPicPr>
            <a:picLocks noChangeAspect="1"/>
          </p:cNvPicPr>
          <p:nvPr/>
        </p:nvPicPr>
        <p:blipFill>
          <a:blip r:embed="rId10"/>
          <a:stretch>
            <a:fillRect/>
          </a:stretch>
        </p:blipFill>
        <p:spPr>
          <a:xfrm>
            <a:off x="5351814" y="3564057"/>
            <a:ext cx="872177" cy="1155448"/>
          </a:xfrm>
          <a:prstGeom prst="rect">
            <a:avLst/>
          </a:prstGeom>
        </p:spPr>
      </p:pic>
      <p:sp>
        <p:nvSpPr>
          <p:cNvPr id="14" name="TextBox 13">
            <a:extLst>
              <a:ext uri="{FF2B5EF4-FFF2-40B4-BE49-F238E27FC236}">
                <a16:creationId xmlns:a16="http://schemas.microsoft.com/office/drawing/2014/main" id="{DE9C8824-CCFD-434A-B6CE-DC3137F5ACC9}"/>
              </a:ext>
            </a:extLst>
          </p:cNvPr>
          <p:cNvSpPr txBox="1"/>
          <p:nvPr/>
        </p:nvSpPr>
        <p:spPr>
          <a:xfrm>
            <a:off x="197160" y="4332915"/>
            <a:ext cx="1445598" cy="321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400" b="1" i="1" kern="1200">
                <a:solidFill>
                  <a:schemeClr val="accent2"/>
                </a:solidFill>
              </a:rPr>
              <a:t>2004</a:t>
            </a:r>
          </a:p>
        </p:txBody>
      </p:sp>
      <p:sp>
        <p:nvSpPr>
          <p:cNvPr id="15" name="TextBox 14">
            <a:extLst>
              <a:ext uri="{FF2B5EF4-FFF2-40B4-BE49-F238E27FC236}">
                <a16:creationId xmlns:a16="http://schemas.microsoft.com/office/drawing/2014/main" id="{8ED712E6-D1AA-46A0-AA8B-1E0110F2B1DE}"/>
              </a:ext>
            </a:extLst>
          </p:cNvPr>
          <p:cNvSpPr txBox="1"/>
          <p:nvPr/>
        </p:nvSpPr>
        <p:spPr>
          <a:xfrm>
            <a:off x="4340982" y="2013220"/>
            <a:ext cx="1445598" cy="321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400" b="1" i="1" kern="1200">
                <a:solidFill>
                  <a:schemeClr val="accent2"/>
                </a:solidFill>
              </a:rPr>
              <a:t>2010 </a:t>
            </a:r>
          </a:p>
        </p:txBody>
      </p:sp>
      <p:sp>
        <p:nvSpPr>
          <p:cNvPr id="16" name="TextBox 15">
            <a:extLst>
              <a:ext uri="{FF2B5EF4-FFF2-40B4-BE49-F238E27FC236}">
                <a16:creationId xmlns:a16="http://schemas.microsoft.com/office/drawing/2014/main" id="{FE482988-21BC-4AF9-8213-8C42725A71FD}"/>
              </a:ext>
            </a:extLst>
          </p:cNvPr>
          <p:cNvSpPr txBox="1"/>
          <p:nvPr/>
        </p:nvSpPr>
        <p:spPr>
          <a:xfrm>
            <a:off x="8211576" y="1616348"/>
            <a:ext cx="1445598" cy="321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400" b="1" i="1" kern="1200">
                <a:solidFill>
                  <a:schemeClr val="accent2"/>
                </a:solidFill>
              </a:rPr>
              <a:t>2017</a:t>
            </a:r>
          </a:p>
        </p:txBody>
      </p:sp>
      <p:pic>
        <p:nvPicPr>
          <p:cNvPr id="3" name="Picture 2">
            <a:extLst>
              <a:ext uri="{FF2B5EF4-FFF2-40B4-BE49-F238E27FC236}">
                <a16:creationId xmlns:a16="http://schemas.microsoft.com/office/drawing/2014/main" id="{27C73803-7189-1439-F738-A18317949A40}"/>
              </a:ext>
            </a:extLst>
          </p:cNvPr>
          <p:cNvPicPr>
            <a:picLocks noChangeAspect="1"/>
          </p:cNvPicPr>
          <p:nvPr/>
        </p:nvPicPr>
        <p:blipFill>
          <a:blip r:embed="rId2"/>
          <a:stretch>
            <a:fillRect/>
          </a:stretch>
        </p:blipFill>
        <p:spPr>
          <a:xfrm>
            <a:off x="10500046" y="5879188"/>
            <a:ext cx="1216824" cy="550714"/>
          </a:xfrm>
          <a:prstGeom prst="rect">
            <a:avLst/>
          </a:prstGeom>
        </p:spPr>
      </p:pic>
    </p:spTree>
    <p:extLst>
      <p:ext uri="{BB962C8B-B14F-4D97-AF65-F5344CB8AC3E}">
        <p14:creationId xmlns:p14="http://schemas.microsoft.com/office/powerpoint/2010/main" val="394152376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9DCB-D6EE-4572-81CE-44B2246BD7A0}"/>
              </a:ext>
            </a:extLst>
          </p:cNvPr>
          <p:cNvSpPr>
            <a:spLocks noGrp="1"/>
          </p:cNvSpPr>
          <p:nvPr>
            <p:ph type="title"/>
          </p:nvPr>
        </p:nvSpPr>
        <p:spPr>
          <a:xfrm>
            <a:off x="547936" y="267530"/>
            <a:ext cx="2101377" cy="624396"/>
          </a:xfrm>
        </p:spPr>
        <p:txBody>
          <a:bodyPr>
            <a:normAutofit fontScale="90000"/>
          </a:bodyPr>
          <a:lstStyle/>
          <a:p>
            <a:br>
              <a:rPr lang="en-IE"/>
            </a:br>
            <a:endParaRPr lang="en-IE"/>
          </a:p>
        </p:txBody>
      </p:sp>
      <p:sp>
        <p:nvSpPr>
          <p:cNvPr id="3" name="Content Placeholder 2">
            <a:extLst>
              <a:ext uri="{FF2B5EF4-FFF2-40B4-BE49-F238E27FC236}">
                <a16:creationId xmlns:a16="http://schemas.microsoft.com/office/drawing/2014/main" id="{B3E1AD41-7ECF-4157-8437-967FB3674A61}"/>
              </a:ext>
            </a:extLst>
          </p:cNvPr>
          <p:cNvSpPr>
            <a:spLocks noGrp="1"/>
          </p:cNvSpPr>
          <p:nvPr>
            <p:ph idx="1"/>
          </p:nvPr>
        </p:nvSpPr>
        <p:spPr>
          <a:xfrm>
            <a:off x="95897" y="4159948"/>
            <a:ext cx="4374061" cy="2194383"/>
          </a:xfrm>
        </p:spPr>
        <p:txBody>
          <a:bodyPr>
            <a:normAutofit fontScale="32500" lnSpcReduction="20000"/>
          </a:bodyPr>
          <a:lstStyle/>
          <a:p>
            <a:r>
              <a:rPr lang="en-IE" sz="6200" dirty="0">
                <a:latin typeface="Calibri" panose="020F0502020204030204" pitchFamily="34" charset="0"/>
                <a:cs typeface="Calibri" panose="020F0502020204030204" pitchFamily="34" charset="0"/>
              </a:rPr>
              <a:t>‘Independent Lift Co. Ltd’ has </a:t>
            </a:r>
            <a:r>
              <a:rPr lang="en-IE" sz="6200">
                <a:latin typeface="Calibri" panose="020F0502020204030204" pitchFamily="34" charset="0"/>
                <a:cs typeface="Calibri" panose="020F0502020204030204" pitchFamily="34" charset="0"/>
              </a:rPr>
              <a:t>achieved accreditation </a:t>
            </a:r>
            <a:r>
              <a:rPr lang="en-IE" sz="6200" dirty="0">
                <a:latin typeface="Calibri" panose="020F0502020204030204" pitchFamily="34" charset="0"/>
                <a:cs typeface="Calibri" panose="020F0502020204030204" pitchFamily="34" charset="0"/>
              </a:rPr>
              <a:t>for our ‘ISO9001:2008 Quality Management System’. We have also achieved accreditation for the ‘European Communities (Lifts) Directive 1998 (95/16/EC)’. </a:t>
            </a:r>
          </a:p>
          <a:p>
            <a:endParaRPr lang="en-IE" dirty="0"/>
          </a:p>
        </p:txBody>
      </p:sp>
      <p:pic>
        <p:nvPicPr>
          <p:cNvPr id="4" name="Picture 2" descr="\\SERVER\RedirectedFolders\jferguson\Desktop\The-Merrion-Buildings.jpg">
            <a:extLst>
              <a:ext uri="{FF2B5EF4-FFF2-40B4-BE49-F238E27FC236}">
                <a16:creationId xmlns:a16="http://schemas.microsoft.com/office/drawing/2014/main" id="{0F2EF2F4-2F9D-49AA-8274-52806452B82E}"/>
              </a:ext>
            </a:extLst>
          </p:cNvPr>
          <p:cNvPicPr>
            <a:picLocks noChangeAspect="1" noChangeArrowheads="1"/>
          </p:cNvPicPr>
          <p:nvPr/>
        </p:nvPicPr>
        <p:blipFill>
          <a:blip r:embed="rId2" cstate="print"/>
          <a:srcRect/>
          <a:stretch>
            <a:fillRect/>
          </a:stretch>
        </p:blipFill>
        <p:spPr bwMode="auto">
          <a:xfrm>
            <a:off x="435006" y="1056908"/>
            <a:ext cx="4973429" cy="2934323"/>
          </a:xfrm>
          <a:prstGeom prst="rect">
            <a:avLst/>
          </a:prstGeom>
          <a:noFill/>
        </p:spPr>
      </p:pic>
      <p:pic>
        <p:nvPicPr>
          <p:cNvPr id="5" name="Picture 3" descr="\\SERVER\RedirectedFolders\jferguson\Desktop\merrion street lift.jpg">
            <a:extLst>
              <a:ext uri="{FF2B5EF4-FFF2-40B4-BE49-F238E27FC236}">
                <a16:creationId xmlns:a16="http://schemas.microsoft.com/office/drawing/2014/main" id="{D5528AEC-D026-494B-8EE0-8F65F2B2CE3C}"/>
              </a:ext>
            </a:extLst>
          </p:cNvPr>
          <p:cNvPicPr>
            <a:picLocks noChangeAspect="1" noChangeArrowheads="1"/>
          </p:cNvPicPr>
          <p:nvPr/>
        </p:nvPicPr>
        <p:blipFill>
          <a:blip r:embed="rId3" cstate="print"/>
          <a:srcRect/>
          <a:stretch>
            <a:fillRect/>
          </a:stretch>
        </p:blipFill>
        <p:spPr bwMode="auto">
          <a:xfrm>
            <a:off x="4469958" y="3292610"/>
            <a:ext cx="4544525" cy="2990263"/>
          </a:xfrm>
          <a:prstGeom prst="rect">
            <a:avLst/>
          </a:prstGeom>
          <a:noFill/>
        </p:spPr>
      </p:pic>
      <p:sp>
        <p:nvSpPr>
          <p:cNvPr id="6" name="Content Placeholder 2">
            <a:extLst>
              <a:ext uri="{FF2B5EF4-FFF2-40B4-BE49-F238E27FC236}">
                <a16:creationId xmlns:a16="http://schemas.microsoft.com/office/drawing/2014/main" id="{D32B1CA2-F1DF-4126-9880-9D3729EE2CE1}"/>
              </a:ext>
            </a:extLst>
          </p:cNvPr>
          <p:cNvSpPr txBox="1">
            <a:spLocks/>
          </p:cNvSpPr>
          <p:nvPr/>
        </p:nvSpPr>
        <p:spPr>
          <a:xfrm>
            <a:off x="5408435" y="1025795"/>
            <a:ext cx="4223837" cy="1968739"/>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IE" sz="3300">
                <a:latin typeface="Calibri" panose="020F0502020204030204" pitchFamily="34" charset="0"/>
                <a:cs typeface="Calibri" panose="020F0502020204030204" pitchFamily="34" charset="0"/>
              </a:rPr>
              <a:t>Independent Lift Co. Ltd is an Irish owned company fully certified to supply, install, inspect and test quality European manufactured lift equipment. We also maintain all leading manufacturers’ lift equipment.</a:t>
            </a:r>
          </a:p>
          <a:p>
            <a:endParaRPr lang="en-IE"/>
          </a:p>
        </p:txBody>
      </p:sp>
      <p:sp>
        <p:nvSpPr>
          <p:cNvPr id="7" name="Rectangle 6">
            <a:extLst>
              <a:ext uri="{FF2B5EF4-FFF2-40B4-BE49-F238E27FC236}">
                <a16:creationId xmlns:a16="http://schemas.microsoft.com/office/drawing/2014/main" id="{9DD1F402-48E9-46B6-A48A-A58FE772DD0B}"/>
              </a:ext>
            </a:extLst>
          </p:cNvPr>
          <p:cNvSpPr/>
          <p:nvPr/>
        </p:nvSpPr>
        <p:spPr>
          <a:xfrm>
            <a:off x="2087618" y="6415011"/>
            <a:ext cx="5326010" cy="369332"/>
          </a:xfrm>
          <a:prstGeom prst="rect">
            <a:avLst/>
          </a:prstGeom>
        </p:spPr>
        <p:txBody>
          <a:bodyPr wrap="none">
            <a:spAutoFit/>
          </a:bodyPr>
          <a:lstStyle/>
          <a:p>
            <a:r>
              <a:rPr lang="en-IE">
                <a:latin typeface="Calibri" panose="020F0502020204030204" pitchFamily="34" charset="0"/>
                <a:cs typeface="Calibri" panose="020F0502020204030204" pitchFamily="34" charset="0"/>
              </a:rPr>
              <a:t>We apply the European CE mark to all our Installations</a:t>
            </a:r>
            <a:r>
              <a:rPr lang="en-IE" sz="140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08748E41-4BD8-7869-3AD0-6F7D156D6AB3}"/>
              </a:ext>
            </a:extLst>
          </p:cNvPr>
          <p:cNvPicPr>
            <a:picLocks noChangeAspect="1"/>
          </p:cNvPicPr>
          <p:nvPr/>
        </p:nvPicPr>
        <p:blipFill>
          <a:blip r:embed="rId4"/>
          <a:stretch>
            <a:fillRect/>
          </a:stretch>
        </p:blipFill>
        <p:spPr>
          <a:xfrm>
            <a:off x="10500046" y="5879188"/>
            <a:ext cx="1216824" cy="550714"/>
          </a:xfrm>
          <a:prstGeom prst="rect">
            <a:avLst/>
          </a:prstGeom>
        </p:spPr>
      </p:pic>
      <p:pic>
        <p:nvPicPr>
          <p:cNvPr id="10" name="Picture 9">
            <a:extLst>
              <a:ext uri="{FF2B5EF4-FFF2-40B4-BE49-F238E27FC236}">
                <a16:creationId xmlns:a16="http://schemas.microsoft.com/office/drawing/2014/main" id="{84CCBCD5-FE48-7DFC-1CB0-AA9797BB3849}"/>
              </a:ext>
            </a:extLst>
          </p:cNvPr>
          <p:cNvPicPr>
            <a:picLocks noChangeAspect="1"/>
          </p:cNvPicPr>
          <p:nvPr/>
        </p:nvPicPr>
        <p:blipFill>
          <a:blip r:embed="rId4"/>
          <a:stretch>
            <a:fillRect/>
          </a:stretch>
        </p:blipFill>
        <p:spPr>
          <a:xfrm>
            <a:off x="460909" y="314427"/>
            <a:ext cx="1640541" cy="742481"/>
          </a:xfrm>
          <a:prstGeom prst="rect">
            <a:avLst/>
          </a:prstGeom>
        </p:spPr>
      </p:pic>
    </p:spTree>
    <p:extLst>
      <p:ext uri="{BB962C8B-B14F-4D97-AF65-F5344CB8AC3E}">
        <p14:creationId xmlns:p14="http://schemas.microsoft.com/office/powerpoint/2010/main" val="140960141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63017B-BC1D-41D9-9CD3-C54DB62470ED}"/>
              </a:ext>
            </a:extLst>
          </p:cNvPr>
          <p:cNvSpPr/>
          <p:nvPr/>
        </p:nvSpPr>
        <p:spPr>
          <a:xfrm>
            <a:off x="5263302" y="444970"/>
            <a:ext cx="4305670" cy="2862194"/>
          </a:xfrm>
          <a:prstGeom prst="rect">
            <a:avLst/>
          </a:prstGeom>
        </p:spPr>
        <p:txBody>
          <a:bodyPr wrap="square">
            <a:spAutoFit/>
          </a:bodyPr>
          <a:lstStyle/>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We consult carefully with our customers to understand their particular business requirements in detail, before developing bespoke lift solutions with their professional design teams.</a:t>
            </a:r>
          </a:p>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We specify and source the most suitable lift equipment, and work closely with the project delivery team to ensure a safe and efficient installation on site.</a:t>
            </a:r>
          </a:p>
        </p:txBody>
      </p:sp>
      <p:sp>
        <p:nvSpPr>
          <p:cNvPr id="5" name="Rectangle 4">
            <a:extLst>
              <a:ext uri="{FF2B5EF4-FFF2-40B4-BE49-F238E27FC236}">
                <a16:creationId xmlns:a16="http://schemas.microsoft.com/office/drawing/2014/main" id="{38F85F7A-611F-4C33-B11A-7BCBF425A654}"/>
              </a:ext>
            </a:extLst>
          </p:cNvPr>
          <p:cNvSpPr/>
          <p:nvPr/>
        </p:nvSpPr>
        <p:spPr>
          <a:xfrm>
            <a:off x="5263302" y="3819256"/>
            <a:ext cx="4697443" cy="2759602"/>
          </a:xfrm>
          <a:prstGeom prst="rect">
            <a:avLst/>
          </a:prstGeom>
        </p:spPr>
        <p:txBody>
          <a:bodyPr wrap="square">
            <a:spAutoFit/>
          </a:bodyPr>
          <a:lstStyle/>
          <a:p>
            <a:pPr>
              <a:lnSpc>
                <a:spcPct val="107000"/>
              </a:lnSpc>
              <a:spcAft>
                <a:spcPts val="800"/>
              </a:spcAft>
            </a:pPr>
            <a:r>
              <a:rPr lang="en-IE">
                <a:latin typeface="Calibri" panose="020F0502020204030204" pitchFamily="34" charset="0"/>
                <a:ea typeface="Calibri" panose="020F0502020204030204" pitchFamily="34" charset="0"/>
                <a:cs typeface="Times New Roman" panose="02020603050405020304" pitchFamily="18" charset="0"/>
              </a:rPr>
              <a:t>The successful handover of a high quality lift installation incompliance with all required lift regulations is always our ultimate objective. Our lift installation process for the supply, installation and final test of new passenger lifts within the scope of EN81-20, EN81-21 and EN81-50 is carefully managed, audited annually and certified by a European Notified Body for compliance with the Lift Regulations.</a:t>
            </a:r>
          </a:p>
        </p:txBody>
      </p:sp>
      <p:pic>
        <p:nvPicPr>
          <p:cNvPr id="6" name="Picture 5">
            <a:extLst>
              <a:ext uri="{FF2B5EF4-FFF2-40B4-BE49-F238E27FC236}">
                <a16:creationId xmlns:a16="http://schemas.microsoft.com/office/drawing/2014/main" id="{5A80B813-9A98-4B6D-871C-CE40D42C16E0}"/>
              </a:ext>
            </a:extLst>
          </p:cNvPr>
          <p:cNvPicPr>
            <a:picLocks noChangeAspect="1"/>
          </p:cNvPicPr>
          <p:nvPr/>
        </p:nvPicPr>
        <p:blipFill>
          <a:blip r:embed="rId2"/>
          <a:stretch>
            <a:fillRect/>
          </a:stretch>
        </p:blipFill>
        <p:spPr>
          <a:xfrm>
            <a:off x="376977" y="144864"/>
            <a:ext cx="4886325" cy="6324600"/>
          </a:xfrm>
          <a:prstGeom prst="rect">
            <a:avLst/>
          </a:prstGeom>
        </p:spPr>
      </p:pic>
      <p:pic>
        <p:nvPicPr>
          <p:cNvPr id="3" name="Picture 2">
            <a:extLst>
              <a:ext uri="{FF2B5EF4-FFF2-40B4-BE49-F238E27FC236}">
                <a16:creationId xmlns:a16="http://schemas.microsoft.com/office/drawing/2014/main" id="{08C41112-4481-4223-6D6C-BD73E6148B3C}"/>
              </a:ext>
            </a:extLst>
          </p:cNvPr>
          <p:cNvPicPr>
            <a:picLocks noChangeAspect="1"/>
          </p:cNvPicPr>
          <p:nvPr/>
        </p:nvPicPr>
        <p:blipFill>
          <a:blip r:embed="rId3"/>
          <a:stretch>
            <a:fillRect/>
          </a:stretch>
        </p:blipFill>
        <p:spPr>
          <a:xfrm>
            <a:off x="10500046" y="5879188"/>
            <a:ext cx="1216824" cy="550714"/>
          </a:xfrm>
          <a:prstGeom prst="rect">
            <a:avLst/>
          </a:prstGeom>
        </p:spPr>
      </p:pic>
    </p:spTree>
    <p:extLst>
      <p:ext uri="{BB962C8B-B14F-4D97-AF65-F5344CB8AC3E}">
        <p14:creationId xmlns:p14="http://schemas.microsoft.com/office/powerpoint/2010/main" val="3524868135"/>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48362" y="301625"/>
            <a:ext cx="2320067" cy="2276475"/>
          </a:xfrm>
          <a:prstGeom prst="rect">
            <a:avLst/>
          </a:prstGeom>
        </p:spPr>
      </p:pic>
      <p:pic>
        <p:nvPicPr>
          <p:cNvPr id="7" name="Picture 6"/>
          <p:cNvPicPr>
            <a:picLocks noChangeAspect="1"/>
          </p:cNvPicPr>
          <p:nvPr/>
        </p:nvPicPr>
        <p:blipFill>
          <a:blip r:embed="rId3"/>
          <a:stretch>
            <a:fillRect/>
          </a:stretch>
        </p:blipFill>
        <p:spPr>
          <a:xfrm>
            <a:off x="8378296" y="1347684"/>
            <a:ext cx="2277003" cy="2315032"/>
          </a:xfrm>
          <a:prstGeom prst="rect">
            <a:avLst/>
          </a:prstGeom>
        </p:spPr>
      </p:pic>
      <p:pic>
        <p:nvPicPr>
          <p:cNvPr id="8" name="Picture 7"/>
          <p:cNvPicPr>
            <a:picLocks noChangeAspect="1"/>
          </p:cNvPicPr>
          <p:nvPr/>
        </p:nvPicPr>
        <p:blipFill>
          <a:blip r:embed="rId4"/>
          <a:stretch>
            <a:fillRect/>
          </a:stretch>
        </p:blipFill>
        <p:spPr>
          <a:xfrm>
            <a:off x="889000" y="4725988"/>
            <a:ext cx="1709382" cy="2005012"/>
          </a:xfrm>
          <a:prstGeom prst="rect">
            <a:avLst/>
          </a:prstGeom>
        </p:spPr>
      </p:pic>
      <p:pic>
        <p:nvPicPr>
          <p:cNvPr id="10" name="Picture 9"/>
          <p:cNvPicPr>
            <a:picLocks noChangeAspect="1"/>
          </p:cNvPicPr>
          <p:nvPr/>
        </p:nvPicPr>
        <p:blipFill>
          <a:blip r:embed="rId5"/>
          <a:stretch>
            <a:fillRect/>
          </a:stretch>
        </p:blipFill>
        <p:spPr>
          <a:xfrm>
            <a:off x="6431715" y="4721811"/>
            <a:ext cx="2161211" cy="2009187"/>
          </a:xfrm>
          <a:prstGeom prst="rect">
            <a:avLst/>
          </a:prstGeom>
        </p:spPr>
      </p:pic>
      <p:pic>
        <p:nvPicPr>
          <p:cNvPr id="2" name="Picture 1"/>
          <p:cNvPicPr>
            <a:picLocks noChangeAspect="1"/>
          </p:cNvPicPr>
          <p:nvPr/>
        </p:nvPicPr>
        <p:blipFill>
          <a:blip r:embed="rId6"/>
          <a:stretch>
            <a:fillRect/>
          </a:stretch>
        </p:blipFill>
        <p:spPr>
          <a:xfrm>
            <a:off x="3005138" y="4721812"/>
            <a:ext cx="1296540" cy="2009187"/>
          </a:xfrm>
          <a:prstGeom prst="rect">
            <a:avLst/>
          </a:prstGeom>
        </p:spPr>
      </p:pic>
      <p:pic>
        <p:nvPicPr>
          <p:cNvPr id="3" name="Picture 2"/>
          <p:cNvPicPr>
            <a:picLocks noChangeAspect="1"/>
          </p:cNvPicPr>
          <p:nvPr/>
        </p:nvPicPr>
        <p:blipFill>
          <a:blip r:embed="rId7"/>
          <a:stretch>
            <a:fillRect/>
          </a:stretch>
        </p:blipFill>
        <p:spPr>
          <a:xfrm>
            <a:off x="4692079" y="4721811"/>
            <a:ext cx="1349235" cy="2009187"/>
          </a:xfrm>
          <a:prstGeom prst="rect">
            <a:avLst/>
          </a:prstGeom>
        </p:spPr>
      </p:pic>
      <p:sp>
        <p:nvSpPr>
          <p:cNvPr id="9" name="Rectangle 8">
            <a:extLst>
              <a:ext uri="{FF2B5EF4-FFF2-40B4-BE49-F238E27FC236}">
                <a16:creationId xmlns:a16="http://schemas.microsoft.com/office/drawing/2014/main" id="{986B0FB3-87E3-4048-95D7-7427398E74C5}"/>
              </a:ext>
            </a:extLst>
          </p:cNvPr>
          <p:cNvSpPr/>
          <p:nvPr/>
        </p:nvSpPr>
        <p:spPr>
          <a:xfrm>
            <a:off x="583629" y="345702"/>
            <a:ext cx="8959866" cy="3948004"/>
          </a:xfrm>
          <a:prstGeom prst="rect">
            <a:avLst/>
          </a:prstGeom>
        </p:spPr>
        <p:txBody>
          <a:bodyPr wrap="square">
            <a:spAutoFit/>
          </a:bodyPr>
          <a:lstStyle/>
          <a:p>
            <a:pPr>
              <a:lnSpc>
                <a:spcPct val="107000"/>
              </a:lnSpc>
              <a:spcAft>
                <a:spcPts val="800"/>
              </a:spcAft>
            </a:pPr>
            <a:r>
              <a:rPr lang="en-GB" sz="2000" b="1">
                <a:latin typeface="Tahoma" panose="020B0604030504040204" pitchFamily="34" charset="0"/>
                <a:ea typeface="Calibri" panose="020F0502020204030204" pitchFamily="34" charset="0"/>
                <a:cs typeface="Times New Roman" panose="02020603050405020304" pitchFamily="18" charset="0"/>
              </a:rPr>
              <a:t>PRODUCTS</a:t>
            </a:r>
            <a:endParaRPr lang="en-GB"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a:latin typeface="Tahoma" panose="020B0604030504040204" pitchFamily="34" charset="0"/>
                <a:ea typeface="Calibri" panose="020F0502020204030204" pitchFamily="34" charset="0"/>
                <a:cs typeface="Times New Roman" panose="02020603050405020304" pitchFamily="18" charset="0"/>
              </a:rPr>
              <a:t>Installation of Lift Directive EN81-Lifts including:</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Passenger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Goods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Panoramic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Document M compliant lifts ISEN81-70</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Fire fighting Lifts ISEN81-72</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Passenger evacuation lifts En81-76</a:t>
            </a:r>
            <a:endParaRPr lang="en-GB" sz="14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sz="1400">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pPr>
            <a:r>
              <a:rPr lang="en-GB" sz="1400">
                <a:latin typeface="Tahoma" panose="020B0604030504040204" pitchFamily="34" charset="0"/>
                <a:ea typeface="Tahoma" panose="020B0604030504040204" pitchFamily="34" charset="0"/>
                <a:cs typeface="Tahoma" panose="020B0604030504040204" pitchFamily="34" charset="0"/>
              </a:rPr>
              <a:t>2.</a:t>
            </a:r>
            <a:r>
              <a:rPr lang="en-GB" sz="1400">
                <a:latin typeface="Calibri" panose="020F0502020204030204" pitchFamily="34" charset="0"/>
                <a:ea typeface="Tahoma" panose="020B0604030504040204" pitchFamily="34" charset="0"/>
                <a:cs typeface="Times New Roman" panose="02020603050405020304" pitchFamily="18" charset="0"/>
              </a:rPr>
              <a:t>     </a:t>
            </a:r>
            <a:r>
              <a:rPr lang="en-GB" sz="1400">
                <a:latin typeface="Tahoma" panose="020B0604030504040204" pitchFamily="34" charset="0"/>
                <a:ea typeface="Calibri" panose="020F0502020204030204" pitchFamily="34" charset="0"/>
                <a:cs typeface="Times New Roman" panose="02020603050405020304" pitchFamily="18" charset="0"/>
              </a:rPr>
              <a:t>Installation of Machinery Directive Lifts (2006/42/EC) including:</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Goods only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Goods with trained operative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Scissors Lifts</a:t>
            </a:r>
            <a:endParaRPr lang="en-GB" sz="14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a:latin typeface="Tahoma" panose="020B0604030504040204" pitchFamily="34" charset="0"/>
                <a:ea typeface="Calibri" panose="020F0502020204030204" pitchFamily="34" charset="0"/>
                <a:cs typeface="Times New Roman" panose="02020603050405020304" pitchFamily="18" charset="0"/>
              </a:rPr>
              <a:t>Platform Lifts for persons with impaired mobility. (2006/42/EC &amp; Part M building regulation &amp; EN81-41)</a:t>
            </a:r>
            <a:endParaRPr lang="en-GB" sz="14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BB12CDC-48A1-C76B-F083-FBB0FAD9C10B}"/>
              </a:ext>
            </a:extLst>
          </p:cNvPr>
          <p:cNvPicPr>
            <a:picLocks noChangeAspect="1"/>
          </p:cNvPicPr>
          <p:nvPr/>
        </p:nvPicPr>
        <p:blipFill>
          <a:blip r:embed="rId8"/>
          <a:stretch>
            <a:fillRect/>
          </a:stretch>
        </p:blipFill>
        <p:spPr>
          <a:xfrm>
            <a:off x="10500046" y="5879188"/>
            <a:ext cx="1216824" cy="550714"/>
          </a:xfrm>
          <a:prstGeom prst="rect">
            <a:avLst/>
          </a:prstGeom>
        </p:spPr>
      </p:pic>
    </p:spTree>
    <p:extLst>
      <p:ext uri="{BB962C8B-B14F-4D97-AF65-F5344CB8AC3E}">
        <p14:creationId xmlns:p14="http://schemas.microsoft.com/office/powerpoint/2010/main" val="52593189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W:\Marketing files\marketing laptop files\Dimension Elevator\FullSizeRender (4).jpg">
            <a:extLst>
              <a:ext uri="{FF2B5EF4-FFF2-40B4-BE49-F238E27FC236}">
                <a16:creationId xmlns:a16="http://schemas.microsoft.com/office/drawing/2014/main" id="{7FED0EB3-FC63-434B-9856-426567086A8C}"/>
              </a:ext>
            </a:extLst>
          </p:cNvPr>
          <p:cNvPicPr>
            <a:picLocks noChangeAspect="1" noChangeArrowheads="1"/>
          </p:cNvPicPr>
          <p:nvPr/>
        </p:nvPicPr>
        <p:blipFill>
          <a:blip r:embed="rId2" cstate="print"/>
          <a:srcRect/>
          <a:stretch>
            <a:fillRect/>
          </a:stretch>
        </p:blipFill>
        <p:spPr bwMode="auto">
          <a:xfrm>
            <a:off x="467544" y="1556792"/>
            <a:ext cx="2052228" cy="2736304"/>
          </a:xfrm>
          <a:prstGeom prst="rect">
            <a:avLst/>
          </a:prstGeom>
          <a:noFill/>
        </p:spPr>
      </p:pic>
      <p:pic>
        <p:nvPicPr>
          <p:cNvPr id="9" name="Picture 8">
            <a:extLst>
              <a:ext uri="{FF2B5EF4-FFF2-40B4-BE49-F238E27FC236}">
                <a16:creationId xmlns:a16="http://schemas.microsoft.com/office/drawing/2014/main" id="{8A35B16C-4774-41BA-B680-8E3727C31222}"/>
              </a:ext>
            </a:extLst>
          </p:cNvPr>
          <p:cNvPicPr>
            <a:picLocks noChangeAspect="1" noChangeArrowheads="1"/>
          </p:cNvPicPr>
          <p:nvPr/>
        </p:nvPicPr>
        <p:blipFill>
          <a:blip r:embed="rId3" cstate="print"/>
          <a:srcRect/>
          <a:stretch>
            <a:fillRect/>
          </a:stretch>
        </p:blipFill>
        <p:spPr bwMode="auto">
          <a:xfrm>
            <a:off x="4798882" y="4371645"/>
            <a:ext cx="1127962" cy="1485393"/>
          </a:xfrm>
          <a:prstGeom prst="rect">
            <a:avLst/>
          </a:prstGeom>
          <a:noFill/>
          <a:ln w="9525">
            <a:noFill/>
            <a:miter lim="800000"/>
            <a:headEnd/>
            <a:tailEnd/>
          </a:ln>
        </p:spPr>
      </p:pic>
      <p:pic>
        <p:nvPicPr>
          <p:cNvPr id="10" name="Picture 9">
            <a:extLst>
              <a:ext uri="{FF2B5EF4-FFF2-40B4-BE49-F238E27FC236}">
                <a16:creationId xmlns:a16="http://schemas.microsoft.com/office/drawing/2014/main" id="{91E66893-8C22-4662-94AE-7528F9F52095}"/>
              </a:ext>
            </a:extLst>
          </p:cNvPr>
          <p:cNvPicPr>
            <a:picLocks noChangeAspect="1" noChangeArrowheads="1"/>
          </p:cNvPicPr>
          <p:nvPr/>
        </p:nvPicPr>
        <p:blipFill>
          <a:blip r:embed="rId4" cstate="print"/>
          <a:srcRect/>
          <a:stretch>
            <a:fillRect/>
          </a:stretch>
        </p:blipFill>
        <p:spPr bwMode="auto">
          <a:xfrm>
            <a:off x="2699792" y="1556792"/>
            <a:ext cx="1622410" cy="2736304"/>
          </a:xfrm>
          <a:prstGeom prst="rect">
            <a:avLst/>
          </a:prstGeom>
          <a:noFill/>
          <a:ln w="9525">
            <a:noFill/>
            <a:miter lim="800000"/>
            <a:headEnd/>
            <a:tailEnd/>
          </a:ln>
        </p:spPr>
      </p:pic>
      <p:pic>
        <p:nvPicPr>
          <p:cNvPr id="14" name="Picture 13">
            <a:extLst>
              <a:ext uri="{FF2B5EF4-FFF2-40B4-BE49-F238E27FC236}">
                <a16:creationId xmlns:a16="http://schemas.microsoft.com/office/drawing/2014/main" id="{F34403E4-C803-4AA1-839C-21A3FDAB1C5C}"/>
              </a:ext>
            </a:extLst>
          </p:cNvPr>
          <p:cNvPicPr>
            <a:picLocks noChangeAspect="1"/>
          </p:cNvPicPr>
          <p:nvPr/>
        </p:nvPicPr>
        <p:blipFill>
          <a:blip r:embed="rId5"/>
          <a:stretch>
            <a:fillRect/>
          </a:stretch>
        </p:blipFill>
        <p:spPr>
          <a:xfrm>
            <a:off x="4502222" y="1556792"/>
            <a:ext cx="1878317" cy="2745966"/>
          </a:xfrm>
          <a:prstGeom prst="rect">
            <a:avLst/>
          </a:prstGeom>
        </p:spPr>
      </p:pic>
      <p:pic>
        <p:nvPicPr>
          <p:cNvPr id="15" name="Picture 14">
            <a:extLst>
              <a:ext uri="{FF2B5EF4-FFF2-40B4-BE49-F238E27FC236}">
                <a16:creationId xmlns:a16="http://schemas.microsoft.com/office/drawing/2014/main" id="{7831C43F-1952-4E69-9CF7-144CB93C6B55}"/>
              </a:ext>
            </a:extLst>
          </p:cNvPr>
          <p:cNvPicPr>
            <a:picLocks noChangeAspect="1"/>
          </p:cNvPicPr>
          <p:nvPr/>
        </p:nvPicPr>
        <p:blipFill rotWithShape="1">
          <a:blip r:embed="rId6"/>
          <a:srcRect l="19393"/>
          <a:stretch/>
        </p:blipFill>
        <p:spPr>
          <a:xfrm>
            <a:off x="6672327" y="1556792"/>
            <a:ext cx="2819881" cy="2745966"/>
          </a:xfrm>
          <a:prstGeom prst="rect">
            <a:avLst/>
          </a:prstGeom>
        </p:spPr>
      </p:pic>
      <p:pic>
        <p:nvPicPr>
          <p:cNvPr id="2" name="Picture 1">
            <a:extLst>
              <a:ext uri="{FF2B5EF4-FFF2-40B4-BE49-F238E27FC236}">
                <a16:creationId xmlns:a16="http://schemas.microsoft.com/office/drawing/2014/main" id="{F353788E-0DCD-8F13-33CB-D42DDF681115}"/>
              </a:ext>
            </a:extLst>
          </p:cNvPr>
          <p:cNvPicPr>
            <a:picLocks noChangeAspect="1"/>
          </p:cNvPicPr>
          <p:nvPr/>
        </p:nvPicPr>
        <p:blipFill>
          <a:blip r:embed="rId7"/>
          <a:stretch>
            <a:fillRect/>
          </a:stretch>
        </p:blipFill>
        <p:spPr>
          <a:xfrm>
            <a:off x="10500046" y="5879188"/>
            <a:ext cx="1216824" cy="550714"/>
          </a:xfrm>
          <a:prstGeom prst="rect">
            <a:avLst/>
          </a:prstGeom>
        </p:spPr>
      </p:pic>
      <p:pic>
        <p:nvPicPr>
          <p:cNvPr id="3" name="Picture 2">
            <a:extLst>
              <a:ext uri="{FF2B5EF4-FFF2-40B4-BE49-F238E27FC236}">
                <a16:creationId xmlns:a16="http://schemas.microsoft.com/office/drawing/2014/main" id="{541A8AEF-0770-965F-3743-E25FFDAD457C}"/>
              </a:ext>
            </a:extLst>
          </p:cNvPr>
          <p:cNvPicPr>
            <a:picLocks noChangeAspect="1"/>
          </p:cNvPicPr>
          <p:nvPr/>
        </p:nvPicPr>
        <p:blipFill>
          <a:blip r:embed="rId7"/>
          <a:stretch>
            <a:fillRect/>
          </a:stretch>
        </p:blipFill>
        <p:spPr>
          <a:xfrm>
            <a:off x="594045" y="616906"/>
            <a:ext cx="1825989" cy="826412"/>
          </a:xfrm>
          <a:prstGeom prst="rect">
            <a:avLst/>
          </a:prstGeom>
        </p:spPr>
      </p:pic>
      <p:pic>
        <p:nvPicPr>
          <p:cNvPr id="1027" name="Picture 1">
            <a:extLst>
              <a:ext uri="{FF2B5EF4-FFF2-40B4-BE49-F238E27FC236}">
                <a16:creationId xmlns:a16="http://schemas.microsoft.com/office/drawing/2014/main" id="{99168FCB-792B-CF6D-739C-EC255639A7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130" y="4485693"/>
            <a:ext cx="16383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39FBCC2-7A33-4258-763B-1261FA4BBD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 t="38800" r="2399" b="26801"/>
          <a:stretch>
            <a:fillRect/>
          </a:stretch>
        </p:blipFill>
        <p:spPr bwMode="auto">
          <a:xfrm>
            <a:off x="2148591" y="4769148"/>
            <a:ext cx="12287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a:extLst>
              <a:ext uri="{FF2B5EF4-FFF2-40B4-BE49-F238E27FC236}">
                <a16:creationId xmlns:a16="http://schemas.microsoft.com/office/drawing/2014/main" id="{C49EF7EF-E8A3-CA91-12EA-9E23CB7927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3129" t="16455" r="9760" b="21719"/>
          <a:stretch>
            <a:fillRect/>
          </a:stretch>
        </p:blipFill>
        <p:spPr bwMode="auto">
          <a:xfrm>
            <a:off x="3442196" y="4580351"/>
            <a:ext cx="1104900" cy="628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0627D574-A0A7-517D-6A04-FA2983BDFE3E}"/>
              </a:ext>
            </a:extLst>
          </p:cNvPr>
          <p:cNvSpPr>
            <a:spLocks noChangeArrowheads="1"/>
          </p:cNvSpPr>
          <p:nvPr/>
        </p:nvSpPr>
        <p:spPr bwMode="auto">
          <a:xfrm>
            <a:off x="475130" y="40284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6" name="Rectangle 5">
            <a:extLst>
              <a:ext uri="{FF2B5EF4-FFF2-40B4-BE49-F238E27FC236}">
                <a16:creationId xmlns:a16="http://schemas.microsoft.com/office/drawing/2014/main" id="{63167381-B80C-21AC-C30C-3FCCA36F1913}"/>
              </a:ext>
            </a:extLst>
          </p:cNvPr>
          <p:cNvSpPr>
            <a:spLocks noChangeArrowheads="1"/>
          </p:cNvSpPr>
          <p:nvPr/>
        </p:nvSpPr>
        <p:spPr bwMode="auto">
          <a:xfrm>
            <a:off x="475130" y="56572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IE"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59094959-09EE-B788-8DDB-051050AF94CD}"/>
              </a:ext>
            </a:extLst>
          </p:cNvPr>
          <p:cNvSpPr>
            <a:spLocks noChangeArrowheads="1"/>
          </p:cNvSpPr>
          <p:nvPr/>
        </p:nvSpPr>
        <p:spPr bwMode="auto">
          <a:xfrm>
            <a:off x="475130" y="62859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164259413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DDBC891B-65ED-45A8-AB46-EE442D633FC9}"/>
              </a:ext>
            </a:extLst>
          </p:cNvPr>
          <p:cNvSpPr/>
          <p:nvPr/>
        </p:nvSpPr>
        <p:spPr>
          <a:xfrm>
            <a:off x="3490973" y="333872"/>
            <a:ext cx="2609065" cy="2028830"/>
          </a:xfrm>
          <a:prstGeom prst="rect">
            <a:avLst/>
          </a:prstGeom>
          <a:blipFill>
            <a:blip r:embed="rId2" cstate="print"/>
            <a:stretch>
              <a:fillRect/>
            </a:stretch>
          </a:blipFill>
        </p:spPr>
        <p:txBody>
          <a:bodyPr wrap="square" lIns="0" tIns="0" rIns="0" bIns="0" rtlCol="0"/>
          <a:lstStyle/>
          <a:p>
            <a:endParaRPr/>
          </a:p>
        </p:txBody>
      </p:sp>
      <p:sp>
        <p:nvSpPr>
          <p:cNvPr id="7" name="object 5">
            <a:extLst>
              <a:ext uri="{FF2B5EF4-FFF2-40B4-BE49-F238E27FC236}">
                <a16:creationId xmlns:a16="http://schemas.microsoft.com/office/drawing/2014/main" id="{7BADA3C8-4FFB-424E-ACCD-2E416898BFA0}"/>
              </a:ext>
            </a:extLst>
          </p:cNvPr>
          <p:cNvSpPr/>
          <p:nvPr/>
        </p:nvSpPr>
        <p:spPr>
          <a:xfrm>
            <a:off x="3471923" y="317807"/>
            <a:ext cx="2624077" cy="2044085"/>
          </a:xfrm>
          <a:custGeom>
            <a:avLst/>
            <a:gdLst/>
            <a:ahLst/>
            <a:cxnLst/>
            <a:rect l="l" t="t" r="r" b="b"/>
            <a:pathLst>
              <a:path w="3329940" h="2552700">
                <a:moveTo>
                  <a:pt x="0" y="0"/>
                </a:moveTo>
                <a:lnTo>
                  <a:pt x="3329355" y="0"/>
                </a:lnTo>
                <a:lnTo>
                  <a:pt x="3329355" y="2552661"/>
                </a:lnTo>
                <a:lnTo>
                  <a:pt x="0" y="2552661"/>
                </a:lnTo>
                <a:lnTo>
                  <a:pt x="0" y="0"/>
                </a:lnTo>
                <a:close/>
              </a:path>
            </a:pathLst>
          </a:custGeom>
          <a:ln w="38100">
            <a:solidFill>
              <a:srgbClr val="FF6600"/>
            </a:solidFill>
          </a:ln>
        </p:spPr>
        <p:txBody>
          <a:bodyPr wrap="square" lIns="0" tIns="0" rIns="0" bIns="0" rtlCol="0"/>
          <a:lstStyle/>
          <a:p>
            <a:endParaRPr/>
          </a:p>
        </p:txBody>
      </p:sp>
      <p:sp>
        <p:nvSpPr>
          <p:cNvPr id="8" name="object 8">
            <a:extLst>
              <a:ext uri="{FF2B5EF4-FFF2-40B4-BE49-F238E27FC236}">
                <a16:creationId xmlns:a16="http://schemas.microsoft.com/office/drawing/2014/main" id="{75330788-9FE0-4D24-963A-40C41DB7FDAD}"/>
              </a:ext>
            </a:extLst>
          </p:cNvPr>
          <p:cNvSpPr txBox="1"/>
          <p:nvPr/>
        </p:nvSpPr>
        <p:spPr>
          <a:xfrm>
            <a:off x="415325" y="706615"/>
            <a:ext cx="2789453" cy="1495922"/>
          </a:xfrm>
          <a:prstGeom prst="rect">
            <a:avLst/>
          </a:prstGeom>
        </p:spPr>
        <p:txBody>
          <a:bodyPr vert="horz" wrap="square" lIns="0" tIns="5080" rIns="0" bIns="0" rtlCol="0">
            <a:spAutoFit/>
          </a:bodyPr>
          <a:lstStyle/>
          <a:p>
            <a:pPr marL="12700" marR="5080" indent="30480" algn="just">
              <a:lnSpc>
                <a:spcPct val="104099"/>
              </a:lnSpc>
              <a:spcBef>
                <a:spcPts val="40"/>
              </a:spcBef>
            </a:pPr>
            <a:r>
              <a:rPr lang="en-GB" sz="1000" spc="-35" dirty="0">
                <a:latin typeface="Calibri"/>
                <a:cs typeface="Calibri"/>
              </a:rPr>
              <a:t>I</a:t>
            </a:r>
            <a:r>
              <a:rPr sz="1000" spc="-35" dirty="0" err="1">
                <a:latin typeface="Calibri"/>
                <a:cs typeface="Calibri"/>
              </a:rPr>
              <a:t>ndependent</a:t>
            </a:r>
            <a:r>
              <a:rPr lang="en-GB" sz="1000" spc="-35" dirty="0">
                <a:latin typeface="Calibri"/>
                <a:cs typeface="Calibri"/>
              </a:rPr>
              <a:t> </a:t>
            </a:r>
            <a:r>
              <a:rPr sz="1000" spc="-10" dirty="0">
                <a:latin typeface="Calibri"/>
                <a:cs typeface="Calibri"/>
              </a:rPr>
              <a:t>Lift </a:t>
            </a:r>
            <a:r>
              <a:rPr sz="1000" spc="-20" dirty="0">
                <a:latin typeface="Calibri"/>
                <a:cs typeface="Calibri"/>
              </a:rPr>
              <a:t>Company </a:t>
            </a:r>
            <a:r>
              <a:rPr sz="1000" spc="10" dirty="0">
                <a:latin typeface="Calibri"/>
                <a:cs typeface="Calibri"/>
              </a:rPr>
              <a:t>Ltd </a:t>
            </a:r>
            <a:r>
              <a:rPr sz="1000" spc="-45" dirty="0">
                <a:latin typeface="Calibri"/>
                <a:cs typeface="Calibri"/>
              </a:rPr>
              <a:t>has </a:t>
            </a:r>
            <a:r>
              <a:rPr sz="1000" spc="-25" dirty="0">
                <a:latin typeface="Calibri"/>
                <a:cs typeface="Calibri"/>
              </a:rPr>
              <a:t>sourced </a:t>
            </a:r>
            <a:r>
              <a:rPr sz="1000" spc="-35" dirty="0">
                <a:latin typeface="Calibri"/>
                <a:cs typeface="Calibri"/>
              </a:rPr>
              <a:t>and  </a:t>
            </a:r>
            <a:r>
              <a:rPr sz="1000" spc="-25" dirty="0">
                <a:latin typeface="Calibri"/>
                <a:cs typeface="Calibri"/>
              </a:rPr>
              <a:t>approved </a:t>
            </a:r>
            <a:r>
              <a:rPr sz="1000" spc="-30" dirty="0">
                <a:latin typeface="Calibri"/>
                <a:cs typeface="Calibri"/>
              </a:rPr>
              <a:t>quality </a:t>
            </a:r>
            <a:r>
              <a:rPr sz="1000" spc="-35" dirty="0">
                <a:latin typeface="Calibri"/>
                <a:cs typeface="Calibri"/>
              </a:rPr>
              <a:t>European </a:t>
            </a:r>
            <a:r>
              <a:rPr sz="1000" spc="-30" dirty="0">
                <a:latin typeface="Calibri"/>
                <a:cs typeface="Calibri"/>
              </a:rPr>
              <a:t>lift </a:t>
            </a:r>
            <a:r>
              <a:rPr sz="1000" spc="-25" dirty="0">
                <a:latin typeface="Calibri"/>
                <a:cs typeface="Calibri"/>
              </a:rPr>
              <a:t>manufacturers </a:t>
            </a:r>
            <a:r>
              <a:rPr sz="1000" dirty="0">
                <a:latin typeface="Calibri"/>
                <a:cs typeface="Calibri"/>
              </a:rPr>
              <a:t>to  </a:t>
            </a:r>
            <a:r>
              <a:rPr sz="1000" spc="-25" dirty="0">
                <a:latin typeface="Calibri"/>
                <a:cs typeface="Calibri"/>
              </a:rPr>
              <a:t>provide</a:t>
            </a:r>
            <a:r>
              <a:rPr sz="1000" spc="-75" dirty="0">
                <a:latin typeface="Calibri"/>
                <a:cs typeface="Calibri"/>
              </a:rPr>
              <a:t> </a:t>
            </a:r>
            <a:r>
              <a:rPr sz="1000" spc="-40" dirty="0">
                <a:latin typeface="Calibri"/>
                <a:cs typeface="Calibri"/>
              </a:rPr>
              <a:t>specialist</a:t>
            </a:r>
            <a:r>
              <a:rPr sz="1000" spc="-70" dirty="0">
                <a:latin typeface="Calibri"/>
                <a:cs typeface="Calibri"/>
              </a:rPr>
              <a:t> </a:t>
            </a:r>
            <a:r>
              <a:rPr sz="1000" spc="-30" dirty="0">
                <a:latin typeface="Calibri"/>
                <a:cs typeface="Calibri"/>
              </a:rPr>
              <a:t>lift</a:t>
            </a:r>
            <a:r>
              <a:rPr sz="1000" spc="-70" dirty="0">
                <a:latin typeface="Calibri"/>
                <a:cs typeface="Calibri"/>
              </a:rPr>
              <a:t> </a:t>
            </a:r>
            <a:r>
              <a:rPr sz="1000" spc="-30" dirty="0">
                <a:latin typeface="Calibri"/>
                <a:cs typeface="Calibri"/>
              </a:rPr>
              <a:t>solutions</a:t>
            </a:r>
            <a:r>
              <a:rPr sz="1000" spc="-70" dirty="0">
                <a:latin typeface="Calibri"/>
                <a:cs typeface="Calibri"/>
              </a:rPr>
              <a:t> </a:t>
            </a:r>
            <a:r>
              <a:rPr sz="1000" dirty="0">
                <a:latin typeface="Calibri"/>
                <a:cs typeface="Calibri"/>
              </a:rPr>
              <a:t>for</a:t>
            </a:r>
            <a:r>
              <a:rPr sz="1000" spc="-70" dirty="0">
                <a:latin typeface="Calibri"/>
                <a:cs typeface="Calibri"/>
              </a:rPr>
              <a:t> </a:t>
            </a:r>
            <a:r>
              <a:rPr sz="1000" spc="-15" dirty="0">
                <a:latin typeface="Calibri"/>
                <a:cs typeface="Calibri"/>
              </a:rPr>
              <a:t>our</a:t>
            </a:r>
            <a:r>
              <a:rPr sz="1000" spc="-70" dirty="0">
                <a:latin typeface="Calibri"/>
                <a:cs typeface="Calibri"/>
              </a:rPr>
              <a:t> </a:t>
            </a:r>
            <a:r>
              <a:rPr sz="1000" spc="-35" dirty="0">
                <a:latin typeface="Calibri"/>
                <a:cs typeface="Calibri"/>
              </a:rPr>
              <a:t>customers.</a:t>
            </a:r>
            <a:r>
              <a:rPr sz="1000" spc="-70" dirty="0">
                <a:latin typeface="Calibri"/>
                <a:cs typeface="Calibri"/>
              </a:rPr>
              <a:t> </a:t>
            </a:r>
            <a:r>
              <a:rPr sz="1000" spc="-55" dirty="0">
                <a:latin typeface="Calibri"/>
                <a:cs typeface="Calibri"/>
              </a:rPr>
              <a:t>We  </a:t>
            </a:r>
            <a:r>
              <a:rPr sz="1000" spc="-5" dirty="0">
                <a:latin typeface="Calibri"/>
                <a:cs typeface="Calibri"/>
              </a:rPr>
              <a:t>offer </a:t>
            </a:r>
            <a:r>
              <a:rPr sz="1000" spc="-25" dirty="0">
                <a:latin typeface="Calibri"/>
                <a:cs typeface="Calibri"/>
              </a:rPr>
              <a:t>competitive </a:t>
            </a:r>
            <a:r>
              <a:rPr sz="1000" spc="-50" dirty="0">
                <a:latin typeface="Calibri"/>
                <a:cs typeface="Calibri"/>
              </a:rPr>
              <a:t>advantage, </a:t>
            </a:r>
            <a:r>
              <a:rPr sz="1000" spc="-20" dirty="0">
                <a:latin typeface="Calibri"/>
                <a:cs typeface="Calibri"/>
              </a:rPr>
              <a:t>through </a:t>
            </a:r>
            <a:r>
              <a:rPr sz="1000" spc="-15" dirty="0">
                <a:latin typeface="Calibri"/>
                <a:cs typeface="Calibri"/>
              </a:rPr>
              <a:t>our </a:t>
            </a:r>
            <a:r>
              <a:rPr sz="1000" spc="-30" dirty="0">
                <a:latin typeface="Calibri"/>
                <a:cs typeface="Calibri"/>
              </a:rPr>
              <a:t>long  standing</a:t>
            </a:r>
            <a:r>
              <a:rPr sz="1000" spc="-70" dirty="0">
                <a:latin typeface="Calibri"/>
                <a:cs typeface="Calibri"/>
              </a:rPr>
              <a:t> </a:t>
            </a:r>
            <a:r>
              <a:rPr sz="1000" spc="-35" dirty="0">
                <a:latin typeface="Calibri"/>
                <a:cs typeface="Calibri"/>
              </a:rPr>
              <a:t>partnerships</a:t>
            </a:r>
            <a:r>
              <a:rPr sz="1000" spc="-70" dirty="0">
                <a:latin typeface="Calibri"/>
                <a:cs typeface="Calibri"/>
              </a:rPr>
              <a:t> </a:t>
            </a:r>
            <a:r>
              <a:rPr sz="1000" spc="-20" dirty="0">
                <a:latin typeface="Calibri"/>
                <a:cs typeface="Calibri"/>
              </a:rPr>
              <a:t>with</a:t>
            </a:r>
            <a:r>
              <a:rPr sz="1000" spc="-65" dirty="0">
                <a:latin typeface="Calibri"/>
                <a:cs typeface="Calibri"/>
              </a:rPr>
              <a:t> </a:t>
            </a:r>
            <a:r>
              <a:rPr sz="1000" spc="-40" dirty="0">
                <a:latin typeface="Calibri"/>
                <a:cs typeface="Calibri"/>
              </a:rPr>
              <a:t>these</a:t>
            </a:r>
            <a:r>
              <a:rPr sz="1000" spc="-70" dirty="0">
                <a:latin typeface="Calibri"/>
                <a:cs typeface="Calibri"/>
              </a:rPr>
              <a:t> </a:t>
            </a:r>
            <a:r>
              <a:rPr sz="1000" spc="-45" dirty="0">
                <a:latin typeface="Calibri"/>
                <a:cs typeface="Calibri"/>
              </a:rPr>
              <a:t>suppliers,</a:t>
            </a:r>
            <a:r>
              <a:rPr sz="1000" spc="-70" dirty="0">
                <a:latin typeface="Calibri"/>
                <a:cs typeface="Calibri"/>
              </a:rPr>
              <a:t> </a:t>
            </a:r>
            <a:r>
              <a:rPr sz="1000" spc="-25" dirty="0">
                <a:latin typeface="Calibri"/>
                <a:cs typeface="Calibri"/>
              </a:rPr>
              <a:t>who</a:t>
            </a:r>
            <a:r>
              <a:rPr sz="1000" spc="-65" dirty="0">
                <a:latin typeface="Calibri"/>
                <a:cs typeface="Calibri"/>
              </a:rPr>
              <a:t> </a:t>
            </a:r>
            <a:r>
              <a:rPr sz="1000" spc="-35" dirty="0">
                <a:latin typeface="Calibri"/>
                <a:cs typeface="Calibri"/>
              </a:rPr>
              <a:t>have  </a:t>
            </a:r>
            <a:r>
              <a:rPr sz="1000" spc="-20" dirty="0">
                <a:latin typeface="Calibri"/>
                <a:cs typeface="Calibri"/>
              </a:rPr>
              <a:t>both </a:t>
            </a:r>
            <a:r>
              <a:rPr sz="1000" spc="-30" dirty="0">
                <a:latin typeface="Calibri"/>
                <a:cs typeface="Calibri"/>
              </a:rPr>
              <a:t>innovative </a:t>
            </a:r>
            <a:r>
              <a:rPr sz="1000" spc="-20" dirty="0">
                <a:latin typeface="Calibri"/>
                <a:cs typeface="Calibri"/>
              </a:rPr>
              <a:t>products </a:t>
            </a:r>
            <a:r>
              <a:rPr sz="1000" spc="-35" dirty="0">
                <a:latin typeface="Calibri"/>
                <a:cs typeface="Calibri"/>
              </a:rPr>
              <a:t>and </a:t>
            </a:r>
            <a:r>
              <a:rPr sz="1000" spc="-45" dirty="0">
                <a:latin typeface="Calibri"/>
                <a:cs typeface="Calibri"/>
              </a:rPr>
              <a:t>an </a:t>
            </a:r>
            <a:r>
              <a:rPr sz="1000" spc="-30" dirty="0">
                <a:latin typeface="Calibri"/>
                <a:cs typeface="Calibri"/>
              </a:rPr>
              <a:t>understanding </a:t>
            </a:r>
            <a:r>
              <a:rPr sz="1000" spc="5" dirty="0">
                <a:latin typeface="Calibri"/>
                <a:cs typeface="Calibri"/>
              </a:rPr>
              <a:t>of  </a:t>
            </a:r>
            <a:r>
              <a:rPr sz="1000" spc="-20" dirty="0">
                <a:latin typeface="Calibri"/>
                <a:cs typeface="Calibri"/>
              </a:rPr>
              <a:t>what </a:t>
            </a:r>
            <a:r>
              <a:rPr sz="1000" spc="-45" dirty="0">
                <a:latin typeface="Calibri"/>
                <a:cs typeface="Calibri"/>
              </a:rPr>
              <a:t>is </a:t>
            </a:r>
            <a:r>
              <a:rPr sz="1000" spc="-35" dirty="0">
                <a:latin typeface="Calibri"/>
                <a:cs typeface="Calibri"/>
              </a:rPr>
              <a:t>required </a:t>
            </a:r>
            <a:r>
              <a:rPr sz="1000" dirty="0">
                <a:latin typeface="Calibri"/>
                <a:cs typeface="Calibri"/>
              </a:rPr>
              <a:t>for </a:t>
            </a:r>
            <a:r>
              <a:rPr sz="1000" spc="-30" dirty="0">
                <a:latin typeface="Calibri"/>
                <a:cs typeface="Calibri"/>
              </a:rPr>
              <a:t>the </a:t>
            </a:r>
            <a:r>
              <a:rPr sz="1000" spc="-35" dirty="0">
                <a:latin typeface="Calibri"/>
                <a:cs typeface="Calibri"/>
              </a:rPr>
              <a:t>European and </a:t>
            </a:r>
            <a:r>
              <a:rPr sz="1000" spc="-40" dirty="0">
                <a:latin typeface="Calibri"/>
                <a:cs typeface="Calibri"/>
              </a:rPr>
              <a:t>Irish </a:t>
            </a:r>
            <a:r>
              <a:rPr sz="1000" spc="-30" dirty="0">
                <a:latin typeface="Calibri"/>
                <a:cs typeface="Calibri"/>
              </a:rPr>
              <a:t>lift  </a:t>
            </a:r>
            <a:r>
              <a:rPr sz="1000" spc="-35" dirty="0">
                <a:latin typeface="Calibri"/>
                <a:cs typeface="Calibri"/>
              </a:rPr>
              <a:t>market.</a:t>
            </a:r>
            <a:r>
              <a:rPr lang="en-GB" sz="1000" dirty="0">
                <a:latin typeface="Calibri"/>
                <a:cs typeface="Calibri"/>
              </a:rPr>
              <a:t> </a:t>
            </a:r>
            <a:r>
              <a:rPr sz="1000" spc="-15" dirty="0">
                <a:latin typeface="Calibri"/>
                <a:cs typeface="Calibri"/>
              </a:rPr>
              <a:t>All</a:t>
            </a:r>
            <a:r>
              <a:rPr sz="1000" spc="-80" dirty="0">
                <a:latin typeface="Calibri"/>
                <a:cs typeface="Calibri"/>
              </a:rPr>
              <a:t> </a:t>
            </a:r>
            <a:r>
              <a:rPr sz="1000" spc="-15" dirty="0">
                <a:latin typeface="Calibri"/>
                <a:cs typeface="Calibri"/>
              </a:rPr>
              <a:t>our</a:t>
            </a:r>
            <a:r>
              <a:rPr sz="1000" spc="-75" dirty="0">
                <a:latin typeface="Calibri"/>
                <a:cs typeface="Calibri"/>
              </a:rPr>
              <a:t> </a:t>
            </a:r>
            <a:r>
              <a:rPr sz="1000" spc="-40" dirty="0">
                <a:latin typeface="Calibri"/>
                <a:cs typeface="Calibri"/>
              </a:rPr>
              <a:t>suppliers</a:t>
            </a:r>
            <a:r>
              <a:rPr sz="1000" spc="-75" dirty="0">
                <a:latin typeface="Calibri"/>
                <a:cs typeface="Calibri"/>
              </a:rPr>
              <a:t> </a:t>
            </a:r>
            <a:r>
              <a:rPr sz="1000" spc="-40" dirty="0">
                <a:latin typeface="Calibri"/>
                <a:cs typeface="Calibri"/>
              </a:rPr>
              <a:t>are</a:t>
            </a:r>
            <a:r>
              <a:rPr sz="1000" spc="-75" dirty="0">
                <a:latin typeface="Calibri"/>
                <a:cs typeface="Calibri"/>
              </a:rPr>
              <a:t> </a:t>
            </a:r>
            <a:r>
              <a:rPr sz="1000" spc="-35" dirty="0">
                <a:latin typeface="Calibri"/>
                <a:cs typeface="Calibri"/>
              </a:rPr>
              <a:t>qualified</a:t>
            </a:r>
            <a:r>
              <a:rPr sz="1000" spc="-75" dirty="0">
                <a:latin typeface="Calibri"/>
                <a:cs typeface="Calibri"/>
              </a:rPr>
              <a:t> </a:t>
            </a:r>
            <a:r>
              <a:rPr sz="1000" spc="-35" dirty="0">
                <a:latin typeface="Calibri"/>
                <a:cs typeface="Calibri"/>
              </a:rPr>
              <a:t>and</a:t>
            </a:r>
            <a:r>
              <a:rPr sz="1000" spc="-75" dirty="0">
                <a:latin typeface="Calibri"/>
                <a:cs typeface="Calibri"/>
              </a:rPr>
              <a:t> </a:t>
            </a:r>
            <a:r>
              <a:rPr sz="1000" spc="-20" dirty="0">
                <a:latin typeface="Calibri"/>
                <a:cs typeface="Calibri"/>
              </a:rPr>
              <a:t>rated</a:t>
            </a:r>
            <a:r>
              <a:rPr sz="1000" spc="-75" dirty="0">
                <a:latin typeface="Calibri"/>
                <a:cs typeface="Calibri"/>
              </a:rPr>
              <a:t> </a:t>
            </a:r>
            <a:r>
              <a:rPr sz="1000" spc="-35" dirty="0">
                <a:latin typeface="Calibri"/>
                <a:cs typeface="Calibri"/>
              </a:rPr>
              <a:t>using</a:t>
            </a:r>
            <a:r>
              <a:rPr sz="1000" spc="-75" dirty="0">
                <a:latin typeface="Calibri"/>
                <a:cs typeface="Calibri"/>
              </a:rPr>
              <a:t> </a:t>
            </a:r>
            <a:r>
              <a:rPr sz="1000" spc="-15" dirty="0">
                <a:latin typeface="Calibri"/>
                <a:cs typeface="Calibri"/>
              </a:rPr>
              <a:t>our  </a:t>
            </a:r>
            <a:r>
              <a:rPr sz="1000" dirty="0">
                <a:latin typeface="Calibri"/>
                <a:cs typeface="Calibri"/>
              </a:rPr>
              <a:t>ISO</a:t>
            </a:r>
            <a:r>
              <a:rPr sz="1000" spc="-215" dirty="0">
                <a:latin typeface="Calibri"/>
                <a:cs typeface="Calibri"/>
              </a:rPr>
              <a:t> </a:t>
            </a:r>
            <a:r>
              <a:rPr sz="1000" spc="-45" dirty="0">
                <a:latin typeface="Calibri"/>
                <a:cs typeface="Calibri"/>
              </a:rPr>
              <a:t>9001 </a:t>
            </a:r>
            <a:r>
              <a:rPr sz="1000" spc="-15" dirty="0">
                <a:latin typeface="Calibri"/>
                <a:cs typeface="Calibri"/>
              </a:rPr>
              <a:t>Quality </a:t>
            </a:r>
            <a:r>
              <a:rPr sz="1000" spc="-35" dirty="0">
                <a:latin typeface="Calibri"/>
                <a:cs typeface="Calibri"/>
              </a:rPr>
              <a:t>management system.</a:t>
            </a:r>
            <a:endParaRPr sz="1000" dirty="0">
              <a:latin typeface="Calibri"/>
              <a:cs typeface="Calibri"/>
            </a:endParaRPr>
          </a:p>
        </p:txBody>
      </p:sp>
      <p:sp>
        <p:nvSpPr>
          <p:cNvPr id="9" name="object 10">
            <a:extLst>
              <a:ext uri="{FF2B5EF4-FFF2-40B4-BE49-F238E27FC236}">
                <a16:creationId xmlns:a16="http://schemas.microsoft.com/office/drawing/2014/main" id="{B22E1EC8-7930-437C-A688-5147502C59A5}"/>
              </a:ext>
            </a:extLst>
          </p:cNvPr>
          <p:cNvSpPr/>
          <p:nvPr/>
        </p:nvSpPr>
        <p:spPr>
          <a:xfrm>
            <a:off x="433537" y="306160"/>
            <a:ext cx="2771140" cy="337185"/>
          </a:xfrm>
          <a:custGeom>
            <a:avLst/>
            <a:gdLst/>
            <a:ahLst/>
            <a:cxnLst/>
            <a:rect l="l" t="t" r="r" b="b"/>
            <a:pathLst>
              <a:path w="2771140" h="337184">
                <a:moveTo>
                  <a:pt x="0" y="337184"/>
                </a:moveTo>
                <a:lnTo>
                  <a:pt x="2771013" y="337184"/>
                </a:lnTo>
                <a:lnTo>
                  <a:pt x="2771013" y="0"/>
                </a:lnTo>
                <a:lnTo>
                  <a:pt x="0" y="0"/>
                </a:lnTo>
                <a:lnTo>
                  <a:pt x="0" y="337184"/>
                </a:lnTo>
                <a:close/>
              </a:path>
            </a:pathLst>
          </a:custGeom>
          <a:solidFill>
            <a:srgbClr val="FF6600"/>
          </a:solidFill>
        </p:spPr>
        <p:txBody>
          <a:bodyPr wrap="square" lIns="0" tIns="0" rIns="0" bIns="0" rtlCol="0"/>
          <a:lstStyle/>
          <a:p>
            <a:endParaRPr/>
          </a:p>
        </p:txBody>
      </p:sp>
      <p:sp>
        <p:nvSpPr>
          <p:cNvPr id="10" name="object 11">
            <a:extLst>
              <a:ext uri="{FF2B5EF4-FFF2-40B4-BE49-F238E27FC236}">
                <a16:creationId xmlns:a16="http://schemas.microsoft.com/office/drawing/2014/main" id="{8D09DDCF-A609-4D3C-BA7E-C93421DC1C55}"/>
              </a:ext>
            </a:extLst>
          </p:cNvPr>
          <p:cNvSpPr/>
          <p:nvPr/>
        </p:nvSpPr>
        <p:spPr>
          <a:xfrm>
            <a:off x="433638" y="306503"/>
            <a:ext cx="2770530" cy="336575"/>
          </a:xfrm>
          <a:prstGeom prst="rect">
            <a:avLst/>
          </a:prstGeom>
          <a:solidFill>
            <a:srgbClr val="FF6600"/>
          </a:solidFill>
        </p:spPr>
        <p:txBody>
          <a:bodyPr wrap="square" lIns="0" tIns="0" rIns="0" bIns="0" rtlCol="0"/>
          <a:lstStyle/>
          <a:p>
            <a:endParaRPr/>
          </a:p>
        </p:txBody>
      </p:sp>
      <p:sp>
        <p:nvSpPr>
          <p:cNvPr id="11" name="object 12">
            <a:extLst>
              <a:ext uri="{FF2B5EF4-FFF2-40B4-BE49-F238E27FC236}">
                <a16:creationId xmlns:a16="http://schemas.microsoft.com/office/drawing/2014/main" id="{95B102FF-5E98-4CF3-8DFE-4F4249BD0649}"/>
              </a:ext>
            </a:extLst>
          </p:cNvPr>
          <p:cNvSpPr txBox="1"/>
          <p:nvPr/>
        </p:nvSpPr>
        <p:spPr>
          <a:xfrm>
            <a:off x="433638" y="281314"/>
            <a:ext cx="2771140" cy="333375"/>
          </a:xfrm>
          <a:prstGeom prst="rect">
            <a:avLst/>
          </a:prstGeom>
          <a:solidFill>
            <a:srgbClr val="FF6600"/>
          </a:solidFill>
          <a:ln>
            <a:solidFill>
              <a:srgbClr val="FF6600"/>
            </a:solidFill>
          </a:ln>
        </p:spPr>
        <p:txBody>
          <a:bodyPr vert="horz" wrap="square" lIns="0" tIns="15240" rIns="0" bIns="0" rtlCol="0">
            <a:spAutoFit/>
          </a:bodyPr>
          <a:lstStyle/>
          <a:p>
            <a:pPr marL="396240" indent="-342900">
              <a:lnSpc>
                <a:spcPct val="100000"/>
              </a:lnSpc>
              <a:spcBef>
                <a:spcPts val="120"/>
              </a:spcBef>
              <a:buFont typeface="Arial" panose="020B0604020202020204" pitchFamily="34" charset="0"/>
              <a:buChar char="•"/>
            </a:pPr>
            <a:r>
              <a:rPr sz="2000" b="1" spc="100" dirty="0">
                <a:solidFill>
                  <a:srgbClr val="FFFFFF"/>
                </a:solidFill>
                <a:latin typeface="Calibri"/>
                <a:cs typeface="Calibri"/>
              </a:rPr>
              <a:t>WE</a:t>
            </a:r>
            <a:r>
              <a:rPr sz="2000" b="1" spc="-325" dirty="0">
                <a:solidFill>
                  <a:srgbClr val="FFFFFF"/>
                </a:solidFill>
                <a:latin typeface="Calibri"/>
                <a:cs typeface="Calibri"/>
              </a:rPr>
              <a:t> </a:t>
            </a:r>
            <a:r>
              <a:rPr sz="2000" b="1" spc="55" dirty="0">
                <a:solidFill>
                  <a:srgbClr val="FFFFFF"/>
                </a:solidFill>
                <a:latin typeface="Calibri"/>
                <a:cs typeface="Calibri"/>
              </a:rPr>
              <a:t>BEST </a:t>
            </a:r>
            <a:r>
              <a:rPr sz="2000" b="1" spc="65" dirty="0">
                <a:solidFill>
                  <a:srgbClr val="FFFFFF"/>
                </a:solidFill>
                <a:latin typeface="Calibri"/>
                <a:cs typeface="Calibri"/>
              </a:rPr>
              <a:t>SOURCE</a:t>
            </a:r>
            <a:endParaRPr sz="2000" dirty="0">
              <a:latin typeface="Calibri"/>
              <a:cs typeface="Calibri"/>
            </a:endParaRPr>
          </a:p>
        </p:txBody>
      </p:sp>
      <p:sp>
        <p:nvSpPr>
          <p:cNvPr id="12" name="object 2">
            <a:extLst>
              <a:ext uri="{FF2B5EF4-FFF2-40B4-BE49-F238E27FC236}">
                <a16:creationId xmlns:a16="http://schemas.microsoft.com/office/drawing/2014/main" id="{D47C0785-53DA-466A-9BE3-F81210C8A3E4}"/>
              </a:ext>
            </a:extLst>
          </p:cNvPr>
          <p:cNvSpPr/>
          <p:nvPr/>
        </p:nvSpPr>
        <p:spPr>
          <a:xfrm>
            <a:off x="453425" y="2599751"/>
            <a:ext cx="2011661" cy="2810593"/>
          </a:xfrm>
          <a:prstGeom prst="rect">
            <a:avLst/>
          </a:prstGeom>
          <a:blipFill>
            <a:blip r:embed="rId3" cstate="print"/>
            <a:stretch>
              <a:fillRect/>
            </a:stretch>
          </a:blipFill>
        </p:spPr>
        <p:txBody>
          <a:bodyPr wrap="square" lIns="0" tIns="0" rIns="0" bIns="0" rtlCol="0"/>
          <a:lstStyle/>
          <a:p>
            <a:endParaRPr/>
          </a:p>
        </p:txBody>
      </p:sp>
      <p:sp>
        <p:nvSpPr>
          <p:cNvPr id="13" name="object 3">
            <a:extLst>
              <a:ext uri="{FF2B5EF4-FFF2-40B4-BE49-F238E27FC236}">
                <a16:creationId xmlns:a16="http://schemas.microsoft.com/office/drawing/2014/main" id="{F3D503CE-DE67-49B0-9C10-036323E860AA}"/>
              </a:ext>
            </a:extLst>
          </p:cNvPr>
          <p:cNvSpPr/>
          <p:nvPr/>
        </p:nvSpPr>
        <p:spPr>
          <a:xfrm>
            <a:off x="434375" y="2580702"/>
            <a:ext cx="2040572" cy="2843554"/>
          </a:xfrm>
          <a:custGeom>
            <a:avLst/>
            <a:gdLst/>
            <a:ahLst/>
            <a:cxnLst/>
            <a:rect l="l" t="t" r="r" b="b"/>
            <a:pathLst>
              <a:path w="2733040" h="3289300">
                <a:moveTo>
                  <a:pt x="0" y="0"/>
                </a:moveTo>
                <a:lnTo>
                  <a:pt x="2732417" y="0"/>
                </a:lnTo>
                <a:lnTo>
                  <a:pt x="2732417" y="3289274"/>
                </a:lnTo>
                <a:lnTo>
                  <a:pt x="0" y="3289274"/>
                </a:lnTo>
                <a:lnTo>
                  <a:pt x="0" y="0"/>
                </a:lnTo>
                <a:close/>
              </a:path>
            </a:pathLst>
          </a:custGeom>
          <a:ln w="38100">
            <a:solidFill>
              <a:srgbClr val="FF6600"/>
            </a:solidFill>
          </a:ln>
        </p:spPr>
        <p:txBody>
          <a:bodyPr wrap="square" lIns="0" tIns="0" rIns="0" bIns="0" rtlCol="0"/>
          <a:lstStyle/>
          <a:p>
            <a:endParaRPr/>
          </a:p>
        </p:txBody>
      </p:sp>
      <p:sp>
        <p:nvSpPr>
          <p:cNvPr id="14" name="object 9">
            <a:extLst>
              <a:ext uri="{FF2B5EF4-FFF2-40B4-BE49-F238E27FC236}">
                <a16:creationId xmlns:a16="http://schemas.microsoft.com/office/drawing/2014/main" id="{26FCC3FB-26BC-4E39-A1B5-5723096941D0}"/>
              </a:ext>
            </a:extLst>
          </p:cNvPr>
          <p:cNvSpPr txBox="1"/>
          <p:nvPr/>
        </p:nvSpPr>
        <p:spPr>
          <a:xfrm>
            <a:off x="2730189" y="3458984"/>
            <a:ext cx="3110569" cy="2280111"/>
          </a:xfrm>
          <a:prstGeom prst="rect">
            <a:avLst/>
          </a:prstGeom>
        </p:spPr>
        <p:txBody>
          <a:bodyPr vert="horz" wrap="square" lIns="0" tIns="5080" rIns="0" bIns="0" rtlCol="0">
            <a:spAutoFit/>
          </a:bodyPr>
          <a:lstStyle/>
          <a:p>
            <a:pPr marL="12700" marR="22225" algn="just">
              <a:lnSpc>
                <a:spcPct val="103899"/>
              </a:lnSpc>
              <a:spcBef>
                <a:spcPts val="40"/>
              </a:spcBef>
            </a:pPr>
            <a:r>
              <a:rPr sz="1000" spc="-55">
                <a:latin typeface="Calibri"/>
                <a:cs typeface="Calibri"/>
              </a:rPr>
              <a:t>We</a:t>
            </a:r>
            <a:r>
              <a:rPr sz="1000" spc="-75">
                <a:latin typeface="Calibri"/>
                <a:cs typeface="Calibri"/>
              </a:rPr>
              <a:t> </a:t>
            </a:r>
            <a:r>
              <a:rPr sz="1000" spc="-25">
                <a:latin typeface="Calibri"/>
                <a:cs typeface="Calibri"/>
              </a:rPr>
              <a:t>consult</a:t>
            </a:r>
            <a:r>
              <a:rPr sz="1000" spc="-75">
                <a:latin typeface="Calibri"/>
                <a:cs typeface="Calibri"/>
              </a:rPr>
              <a:t> </a:t>
            </a:r>
            <a:r>
              <a:rPr sz="1000" spc="-25">
                <a:latin typeface="Calibri"/>
                <a:cs typeface="Calibri"/>
              </a:rPr>
              <a:t>carefully</a:t>
            </a:r>
            <a:r>
              <a:rPr sz="1000" spc="-75">
                <a:latin typeface="Calibri"/>
                <a:cs typeface="Calibri"/>
              </a:rPr>
              <a:t> </a:t>
            </a:r>
            <a:r>
              <a:rPr sz="1000" spc="-20">
                <a:latin typeface="Calibri"/>
                <a:cs typeface="Calibri"/>
              </a:rPr>
              <a:t>with</a:t>
            </a:r>
            <a:r>
              <a:rPr sz="1000" spc="-70">
                <a:latin typeface="Calibri"/>
                <a:cs typeface="Calibri"/>
              </a:rPr>
              <a:t> </a:t>
            </a:r>
            <a:r>
              <a:rPr sz="1000" spc="-15">
                <a:latin typeface="Calibri"/>
                <a:cs typeface="Calibri"/>
              </a:rPr>
              <a:t>our</a:t>
            </a:r>
            <a:r>
              <a:rPr sz="1000" spc="-75">
                <a:latin typeface="Calibri"/>
                <a:cs typeface="Calibri"/>
              </a:rPr>
              <a:t> </a:t>
            </a:r>
            <a:r>
              <a:rPr sz="1000" spc="-25">
                <a:latin typeface="Calibri"/>
                <a:cs typeface="Calibri"/>
              </a:rPr>
              <a:t>customers</a:t>
            </a:r>
            <a:r>
              <a:rPr sz="1000" spc="-75">
                <a:latin typeface="Calibri"/>
                <a:cs typeface="Calibri"/>
              </a:rPr>
              <a:t> </a:t>
            </a:r>
            <a:r>
              <a:rPr sz="1000">
                <a:latin typeface="Calibri"/>
                <a:cs typeface="Calibri"/>
              </a:rPr>
              <a:t>to</a:t>
            </a:r>
            <a:r>
              <a:rPr sz="1000" spc="-70">
                <a:latin typeface="Calibri"/>
                <a:cs typeface="Calibri"/>
              </a:rPr>
              <a:t> </a:t>
            </a:r>
            <a:r>
              <a:rPr sz="1000" spc="-30">
                <a:latin typeface="Calibri"/>
                <a:cs typeface="Calibri"/>
              </a:rPr>
              <a:t>understand</a:t>
            </a:r>
            <a:r>
              <a:rPr sz="1000" spc="-75">
                <a:latin typeface="Calibri"/>
                <a:cs typeface="Calibri"/>
              </a:rPr>
              <a:t> </a:t>
            </a:r>
            <a:r>
              <a:rPr sz="1000" spc="-30">
                <a:latin typeface="Calibri"/>
                <a:cs typeface="Calibri"/>
              </a:rPr>
              <a:t>their  particular </a:t>
            </a:r>
            <a:r>
              <a:rPr sz="1000" spc="-45">
                <a:latin typeface="Calibri"/>
                <a:cs typeface="Calibri"/>
              </a:rPr>
              <a:t>business </a:t>
            </a:r>
            <a:r>
              <a:rPr sz="1000" spc="-35">
                <a:latin typeface="Calibri"/>
                <a:cs typeface="Calibri"/>
              </a:rPr>
              <a:t>requirements </a:t>
            </a:r>
            <a:r>
              <a:rPr sz="1000" spc="-50">
                <a:latin typeface="Calibri"/>
                <a:cs typeface="Calibri"/>
              </a:rPr>
              <a:t>in </a:t>
            </a:r>
            <a:r>
              <a:rPr sz="1000" spc="-45">
                <a:latin typeface="Calibri"/>
                <a:cs typeface="Calibri"/>
              </a:rPr>
              <a:t>detail, </a:t>
            </a:r>
            <a:r>
              <a:rPr sz="1000" spc="-25">
                <a:latin typeface="Calibri"/>
                <a:cs typeface="Calibri"/>
              </a:rPr>
              <a:t>before </a:t>
            </a:r>
            <a:r>
              <a:rPr sz="1000" spc="-35">
                <a:latin typeface="Calibri"/>
                <a:cs typeface="Calibri"/>
              </a:rPr>
              <a:t>developing  bespoke</a:t>
            </a:r>
            <a:r>
              <a:rPr sz="1000" spc="-80">
                <a:latin typeface="Calibri"/>
                <a:cs typeface="Calibri"/>
              </a:rPr>
              <a:t> </a:t>
            </a:r>
            <a:r>
              <a:rPr sz="1000" spc="-30">
                <a:latin typeface="Calibri"/>
                <a:cs typeface="Calibri"/>
              </a:rPr>
              <a:t>lift</a:t>
            </a:r>
            <a:r>
              <a:rPr sz="1000" spc="-75">
                <a:latin typeface="Calibri"/>
                <a:cs typeface="Calibri"/>
              </a:rPr>
              <a:t> </a:t>
            </a:r>
            <a:r>
              <a:rPr sz="1000" spc="-30">
                <a:latin typeface="Calibri"/>
                <a:cs typeface="Calibri"/>
              </a:rPr>
              <a:t>solutions</a:t>
            </a:r>
            <a:r>
              <a:rPr sz="1000" spc="-75">
                <a:latin typeface="Calibri"/>
                <a:cs typeface="Calibri"/>
              </a:rPr>
              <a:t> </a:t>
            </a:r>
            <a:r>
              <a:rPr sz="1000" spc="-20">
                <a:latin typeface="Calibri"/>
                <a:cs typeface="Calibri"/>
              </a:rPr>
              <a:t>with</a:t>
            </a:r>
            <a:r>
              <a:rPr sz="1000" spc="-80">
                <a:latin typeface="Calibri"/>
                <a:cs typeface="Calibri"/>
              </a:rPr>
              <a:t> </a:t>
            </a:r>
            <a:r>
              <a:rPr sz="1000" spc="-30">
                <a:latin typeface="Calibri"/>
                <a:cs typeface="Calibri"/>
              </a:rPr>
              <a:t>their</a:t>
            </a:r>
            <a:r>
              <a:rPr sz="1000" spc="-75">
                <a:latin typeface="Calibri"/>
                <a:cs typeface="Calibri"/>
              </a:rPr>
              <a:t> </a:t>
            </a:r>
            <a:r>
              <a:rPr sz="1000" spc="-30">
                <a:latin typeface="Calibri"/>
                <a:cs typeface="Calibri"/>
              </a:rPr>
              <a:t>professional</a:t>
            </a:r>
            <a:r>
              <a:rPr sz="1000" spc="-75">
                <a:latin typeface="Calibri"/>
                <a:cs typeface="Calibri"/>
              </a:rPr>
              <a:t> </a:t>
            </a:r>
            <a:r>
              <a:rPr sz="1000" spc="-35">
                <a:latin typeface="Calibri"/>
                <a:cs typeface="Calibri"/>
              </a:rPr>
              <a:t>design</a:t>
            </a:r>
            <a:r>
              <a:rPr sz="1000" spc="-80">
                <a:latin typeface="Calibri"/>
                <a:cs typeface="Calibri"/>
              </a:rPr>
              <a:t> </a:t>
            </a:r>
            <a:r>
              <a:rPr sz="1000" spc="-45">
                <a:latin typeface="Calibri"/>
                <a:cs typeface="Calibri"/>
              </a:rPr>
              <a:t>teams.</a:t>
            </a:r>
            <a:endParaRPr sz="1000">
              <a:latin typeface="Calibri"/>
              <a:cs typeface="Calibri"/>
            </a:endParaRPr>
          </a:p>
          <a:p>
            <a:pPr marL="12700" marR="96520" algn="just">
              <a:lnSpc>
                <a:spcPct val="103899"/>
              </a:lnSpc>
              <a:spcBef>
                <a:spcPts val="5"/>
              </a:spcBef>
            </a:pPr>
            <a:r>
              <a:rPr sz="1000" spc="-55">
                <a:latin typeface="Calibri"/>
                <a:cs typeface="Calibri"/>
              </a:rPr>
              <a:t>We</a:t>
            </a:r>
            <a:r>
              <a:rPr sz="1000" spc="-70">
                <a:latin typeface="Calibri"/>
                <a:cs typeface="Calibri"/>
              </a:rPr>
              <a:t> </a:t>
            </a:r>
            <a:r>
              <a:rPr sz="1000" spc="-25">
                <a:latin typeface="Calibri"/>
                <a:cs typeface="Calibri"/>
              </a:rPr>
              <a:t>specify</a:t>
            </a:r>
            <a:r>
              <a:rPr sz="1000" spc="-70">
                <a:latin typeface="Calibri"/>
                <a:cs typeface="Calibri"/>
              </a:rPr>
              <a:t> </a:t>
            </a:r>
            <a:r>
              <a:rPr sz="1000" spc="-35">
                <a:latin typeface="Calibri"/>
                <a:cs typeface="Calibri"/>
              </a:rPr>
              <a:t>and</a:t>
            </a:r>
            <a:r>
              <a:rPr sz="1000" spc="-70">
                <a:latin typeface="Calibri"/>
                <a:cs typeface="Calibri"/>
              </a:rPr>
              <a:t> </a:t>
            </a:r>
            <a:r>
              <a:rPr sz="1000" spc="-30">
                <a:latin typeface="Calibri"/>
                <a:cs typeface="Calibri"/>
              </a:rPr>
              <a:t>source</a:t>
            </a:r>
            <a:r>
              <a:rPr sz="1000" spc="-70">
                <a:latin typeface="Calibri"/>
                <a:cs typeface="Calibri"/>
              </a:rPr>
              <a:t> </a:t>
            </a:r>
            <a:r>
              <a:rPr sz="1000" spc="-30">
                <a:latin typeface="Calibri"/>
                <a:cs typeface="Calibri"/>
              </a:rPr>
              <a:t>the</a:t>
            </a:r>
            <a:r>
              <a:rPr sz="1000" spc="-70">
                <a:latin typeface="Calibri"/>
                <a:cs typeface="Calibri"/>
              </a:rPr>
              <a:t> </a:t>
            </a:r>
            <a:r>
              <a:rPr sz="1000" spc="-20">
                <a:latin typeface="Calibri"/>
                <a:cs typeface="Calibri"/>
              </a:rPr>
              <a:t>most</a:t>
            </a:r>
            <a:r>
              <a:rPr sz="1000" spc="-70">
                <a:latin typeface="Calibri"/>
                <a:cs typeface="Calibri"/>
              </a:rPr>
              <a:t> </a:t>
            </a:r>
            <a:r>
              <a:rPr sz="1000" spc="-40">
                <a:latin typeface="Calibri"/>
                <a:cs typeface="Calibri"/>
              </a:rPr>
              <a:t>suitable</a:t>
            </a:r>
            <a:r>
              <a:rPr sz="1000" spc="-70">
                <a:latin typeface="Calibri"/>
                <a:cs typeface="Calibri"/>
              </a:rPr>
              <a:t> </a:t>
            </a:r>
            <a:r>
              <a:rPr sz="1000" spc="-30">
                <a:latin typeface="Calibri"/>
                <a:cs typeface="Calibri"/>
              </a:rPr>
              <a:t>lift</a:t>
            </a:r>
            <a:r>
              <a:rPr sz="1000" spc="-70">
                <a:latin typeface="Calibri"/>
                <a:cs typeface="Calibri"/>
              </a:rPr>
              <a:t> </a:t>
            </a:r>
            <a:r>
              <a:rPr sz="1000" spc="-45">
                <a:latin typeface="Calibri"/>
                <a:cs typeface="Calibri"/>
              </a:rPr>
              <a:t>equipment,</a:t>
            </a:r>
            <a:r>
              <a:rPr sz="1000" spc="-70">
                <a:latin typeface="Calibri"/>
                <a:cs typeface="Calibri"/>
              </a:rPr>
              <a:t> </a:t>
            </a:r>
            <a:r>
              <a:rPr sz="1000" spc="-35">
                <a:latin typeface="Calibri"/>
                <a:cs typeface="Calibri"/>
              </a:rPr>
              <a:t>and  </a:t>
            </a:r>
            <a:r>
              <a:rPr sz="1000" spc="-5">
                <a:latin typeface="Calibri"/>
                <a:cs typeface="Calibri"/>
              </a:rPr>
              <a:t>work</a:t>
            </a:r>
            <a:r>
              <a:rPr sz="1000" spc="-75">
                <a:latin typeface="Calibri"/>
                <a:cs typeface="Calibri"/>
              </a:rPr>
              <a:t> </a:t>
            </a:r>
            <a:r>
              <a:rPr sz="1000" spc="-35">
                <a:latin typeface="Calibri"/>
                <a:cs typeface="Calibri"/>
              </a:rPr>
              <a:t>closely</a:t>
            </a:r>
            <a:r>
              <a:rPr sz="1000" spc="-75">
                <a:latin typeface="Calibri"/>
                <a:cs typeface="Calibri"/>
              </a:rPr>
              <a:t> </a:t>
            </a:r>
            <a:r>
              <a:rPr sz="1000" spc="-20">
                <a:latin typeface="Calibri"/>
                <a:cs typeface="Calibri"/>
              </a:rPr>
              <a:t>with</a:t>
            </a:r>
            <a:r>
              <a:rPr sz="1000" spc="-75">
                <a:latin typeface="Calibri"/>
                <a:cs typeface="Calibri"/>
              </a:rPr>
              <a:t> </a:t>
            </a:r>
            <a:r>
              <a:rPr sz="1000" spc="-30">
                <a:latin typeface="Calibri"/>
                <a:cs typeface="Calibri"/>
              </a:rPr>
              <a:t>the</a:t>
            </a:r>
            <a:r>
              <a:rPr sz="1000" spc="-70">
                <a:latin typeface="Calibri"/>
                <a:cs typeface="Calibri"/>
              </a:rPr>
              <a:t> </a:t>
            </a:r>
            <a:r>
              <a:rPr sz="1000" spc="-25">
                <a:latin typeface="Calibri"/>
                <a:cs typeface="Calibri"/>
              </a:rPr>
              <a:t>project</a:t>
            </a:r>
            <a:r>
              <a:rPr sz="1000" spc="-75">
                <a:latin typeface="Calibri"/>
                <a:cs typeface="Calibri"/>
              </a:rPr>
              <a:t> </a:t>
            </a:r>
            <a:r>
              <a:rPr sz="1000" spc="-30">
                <a:latin typeface="Calibri"/>
                <a:cs typeface="Calibri"/>
              </a:rPr>
              <a:t>delivery</a:t>
            </a:r>
            <a:r>
              <a:rPr sz="1000" spc="-75">
                <a:latin typeface="Calibri"/>
                <a:cs typeface="Calibri"/>
              </a:rPr>
              <a:t> </a:t>
            </a:r>
            <a:r>
              <a:rPr sz="1000" spc="-30">
                <a:latin typeface="Calibri"/>
                <a:cs typeface="Calibri"/>
              </a:rPr>
              <a:t>team</a:t>
            </a:r>
            <a:r>
              <a:rPr sz="1000" spc="-70">
                <a:latin typeface="Calibri"/>
                <a:cs typeface="Calibri"/>
              </a:rPr>
              <a:t> </a:t>
            </a:r>
            <a:r>
              <a:rPr sz="1000">
                <a:latin typeface="Calibri"/>
                <a:cs typeface="Calibri"/>
              </a:rPr>
              <a:t>to</a:t>
            </a:r>
            <a:r>
              <a:rPr sz="1000" spc="-75">
                <a:latin typeface="Calibri"/>
                <a:cs typeface="Calibri"/>
              </a:rPr>
              <a:t> </a:t>
            </a:r>
            <a:r>
              <a:rPr sz="1000" spc="-40">
                <a:latin typeface="Calibri"/>
                <a:cs typeface="Calibri"/>
              </a:rPr>
              <a:t>ensure</a:t>
            </a:r>
            <a:r>
              <a:rPr sz="1000" spc="-75">
                <a:latin typeface="Calibri"/>
                <a:cs typeface="Calibri"/>
              </a:rPr>
              <a:t> </a:t>
            </a:r>
            <a:r>
              <a:rPr sz="1000" spc="-50">
                <a:latin typeface="Calibri"/>
                <a:cs typeface="Calibri"/>
              </a:rPr>
              <a:t>a</a:t>
            </a:r>
            <a:r>
              <a:rPr sz="1000" spc="-70">
                <a:latin typeface="Calibri"/>
                <a:cs typeface="Calibri"/>
              </a:rPr>
              <a:t> </a:t>
            </a:r>
            <a:r>
              <a:rPr sz="1000" spc="-30">
                <a:latin typeface="Calibri"/>
                <a:cs typeface="Calibri"/>
              </a:rPr>
              <a:t>safe</a:t>
            </a:r>
            <a:endParaRPr sz="1000">
              <a:latin typeface="Calibri"/>
              <a:cs typeface="Calibri"/>
            </a:endParaRPr>
          </a:p>
          <a:p>
            <a:pPr marL="12700" algn="just">
              <a:lnSpc>
                <a:spcPct val="100000"/>
              </a:lnSpc>
              <a:spcBef>
                <a:spcPts val="70"/>
              </a:spcBef>
            </a:pPr>
            <a:r>
              <a:rPr sz="1000" spc="-35">
                <a:latin typeface="Calibri"/>
                <a:cs typeface="Calibri"/>
              </a:rPr>
              <a:t>and </a:t>
            </a:r>
            <a:r>
              <a:rPr sz="1000" spc="-25">
                <a:latin typeface="Calibri"/>
                <a:cs typeface="Calibri"/>
              </a:rPr>
              <a:t>efficient </a:t>
            </a:r>
            <a:r>
              <a:rPr sz="1000" spc="-35">
                <a:latin typeface="Calibri"/>
                <a:cs typeface="Calibri"/>
              </a:rPr>
              <a:t>installation </a:t>
            </a:r>
            <a:r>
              <a:rPr sz="1000" spc="-30">
                <a:latin typeface="Calibri"/>
                <a:cs typeface="Calibri"/>
              </a:rPr>
              <a:t>on</a:t>
            </a:r>
            <a:r>
              <a:rPr sz="1000" spc="-210">
                <a:latin typeface="Calibri"/>
                <a:cs typeface="Calibri"/>
              </a:rPr>
              <a:t> </a:t>
            </a:r>
            <a:r>
              <a:rPr sz="1000" spc="-50">
                <a:latin typeface="Calibri"/>
                <a:cs typeface="Calibri"/>
              </a:rPr>
              <a:t>site.</a:t>
            </a:r>
            <a:endParaRPr sz="1000">
              <a:latin typeface="Calibri"/>
              <a:cs typeface="Calibri"/>
            </a:endParaRPr>
          </a:p>
          <a:p>
            <a:pPr marL="12700" marR="5080" indent="114300" algn="just">
              <a:lnSpc>
                <a:spcPts val="1500"/>
              </a:lnSpc>
              <a:spcBef>
                <a:spcPts val="45"/>
              </a:spcBef>
            </a:pPr>
            <a:r>
              <a:rPr sz="1000" spc="-10">
                <a:latin typeface="Calibri"/>
                <a:cs typeface="Calibri"/>
              </a:rPr>
              <a:t>The </a:t>
            </a:r>
            <a:r>
              <a:rPr sz="1000" spc="-30">
                <a:latin typeface="Calibri"/>
                <a:cs typeface="Calibri"/>
              </a:rPr>
              <a:t>successful handover </a:t>
            </a:r>
            <a:r>
              <a:rPr sz="1000" spc="5">
                <a:latin typeface="Calibri"/>
                <a:cs typeface="Calibri"/>
              </a:rPr>
              <a:t>of </a:t>
            </a:r>
            <a:r>
              <a:rPr sz="1000" spc="-50">
                <a:latin typeface="Calibri"/>
                <a:cs typeface="Calibri"/>
              </a:rPr>
              <a:t>a </a:t>
            </a:r>
            <a:r>
              <a:rPr sz="1000" spc="-40">
                <a:latin typeface="Calibri"/>
                <a:cs typeface="Calibri"/>
              </a:rPr>
              <a:t>high </a:t>
            </a:r>
            <a:r>
              <a:rPr sz="1000" spc="-30">
                <a:latin typeface="Calibri"/>
                <a:cs typeface="Calibri"/>
              </a:rPr>
              <a:t>quality lift </a:t>
            </a:r>
            <a:r>
              <a:rPr sz="1000" spc="-35">
                <a:latin typeface="Calibri"/>
                <a:cs typeface="Calibri"/>
              </a:rPr>
              <a:t>installation </a:t>
            </a:r>
            <a:r>
              <a:rPr sz="1000" spc="-50">
                <a:latin typeface="Calibri"/>
                <a:cs typeface="Calibri"/>
              </a:rPr>
              <a:t>in  </a:t>
            </a:r>
            <a:r>
              <a:rPr sz="1000" spc="-40">
                <a:latin typeface="Calibri"/>
                <a:cs typeface="Calibri"/>
              </a:rPr>
              <a:t>compliance </a:t>
            </a:r>
            <a:r>
              <a:rPr sz="1000" spc="-20">
                <a:latin typeface="Calibri"/>
                <a:cs typeface="Calibri"/>
              </a:rPr>
              <a:t>with </a:t>
            </a:r>
            <a:r>
              <a:rPr sz="1000" spc="-50">
                <a:latin typeface="Calibri"/>
                <a:cs typeface="Calibri"/>
              </a:rPr>
              <a:t>all </a:t>
            </a:r>
            <a:r>
              <a:rPr sz="1000" spc="-35">
                <a:latin typeface="Calibri"/>
                <a:cs typeface="Calibri"/>
              </a:rPr>
              <a:t>required </a:t>
            </a:r>
            <a:r>
              <a:rPr sz="1000" spc="-30">
                <a:latin typeface="Calibri"/>
                <a:cs typeface="Calibri"/>
              </a:rPr>
              <a:t>lift regulations </a:t>
            </a:r>
            <a:r>
              <a:rPr sz="1000" spc="-45">
                <a:latin typeface="Calibri"/>
                <a:cs typeface="Calibri"/>
              </a:rPr>
              <a:t>is </a:t>
            </a:r>
            <a:r>
              <a:rPr sz="1000" spc="-30">
                <a:latin typeface="Calibri"/>
                <a:cs typeface="Calibri"/>
              </a:rPr>
              <a:t>always </a:t>
            </a:r>
            <a:r>
              <a:rPr sz="1000" spc="-15">
                <a:latin typeface="Calibri"/>
                <a:cs typeface="Calibri"/>
              </a:rPr>
              <a:t>our  </a:t>
            </a:r>
            <a:r>
              <a:rPr sz="1000" spc="-30">
                <a:latin typeface="Calibri"/>
                <a:cs typeface="Calibri"/>
              </a:rPr>
              <a:t>ultimate</a:t>
            </a:r>
            <a:r>
              <a:rPr sz="1000" spc="-75">
                <a:latin typeface="Calibri"/>
                <a:cs typeface="Calibri"/>
              </a:rPr>
              <a:t> </a:t>
            </a:r>
            <a:r>
              <a:rPr sz="1000" spc="-40">
                <a:latin typeface="Calibri"/>
                <a:cs typeface="Calibri"/>
              </a:rPr>
              <a:t>objective.</a:t>
            </a:r>
            <a:r>
              <a:rPr sz="1000" spc="-70">
                <a:latin typeface="Calibri"/>
                <a:cs typeface="Calibri"/>
              </a:rPr>
              <a:t> </a:t>
            </a:r>
            <a:r>
              <a:rPr sz="1000" spc="10">
                <a:latin typeface="Calibri"/>
                <a:cs typeface="Calibri"/>
              </a:rPr>
              <a:t>Our</a:t>
            </a:r>
            <a:r>
              <a:rPr sz="1000" spc="-70">
                <a:latin typeface="Calibri"/>
                <a:cs typeface="Calibri"/>
              </a:rPr>
              <a:t> </a:t>
            </a:r>
            <a:r>
              <a:rPr sz="1000" spc="-30">
                <a:latin typeface="Calibri"/>
                <a:cs typeface="Calibri"/>
              </a:rPr>
              <a:t>lift</a:t>
            </a:r>
            <a:r>
              <a:rPr sz="1000" spc="-70">
                <a:latin typeface="Calibri"/>
                <a:cs typeface="Calibri"/>
              </a:rPr>
              <a:t> </a:t>
            </a:r>
            <a:r>
              <a:rPr sz="1000" spc="-35">
                <a:latin typeface="Calibri"/>
                <a:cs typeface="Calibri"/>
              </a:rPr>
              <a:t>installation</a:t>
            </a:r>
            <a:r>
              <a:rPr sz="1000" spc="-70">
                <a:latin typeface="Calibri"/>
                <a:cs typeface="Calibri"/>
              </a:rPr>
              <a:t> </a:t>
            </a:r>
            <a:r>
              <a:rPr sz="1000" spc="-30">
                <a:latin typeface="Calibri"/>
                <a:cs typeface="Calibri"/>
              </a:rPr>
              <a:t>process</a:t>
            </a:r>
            <a:r>
              <a:rPr sz="1000" spc="-75">
                <a:latin typeface="Calibri"/>
                <a:cs typeface="Calibri"/>
              </a:rPr>
              <a:t> </a:t>
            </a:r>
            <a:r>
              <a:rPr sz="1000">
                <a:latin typeface="Calibri"/>
                <a:cs typeface="Calibri"/>
              </a:rPr>
              <a:t>for</a:t>
            </a:r>
            <a:r>
              <a:rPr sz="1000" spc="-70">
                <a:latin typeface="Calibri"/>
                <a:cs typeface="Calibri"/>
              </a:rPr>
              <a:t> </a:t>
            </a:r>
            <a:r>
              <a:rPr sz="1000" spc="-30">
                <a:latin typeface="Calibri"/>
                <a:cs typeface="Calibri"/>
              </a:rPr>
              <a:t>the</a:t>
            </a:r>
            <a:r>
              <a:rPr sz="1000" spc="-70">
                <a:latin typeface="Calibri"/>
                <a:cs typeface="Calibri"/>
              </a:rPr>
              <a:t> </a:t>
            </a:r>
            <a:r>
              <a:rPr sz="1000" spc="-55">
                <a:latin typeface="Calibri"/>
                <a:cs typeface="Calibri"/>
              </a:rPr>
              <a:t>supply,  </a:t>
            </a:r>
            <a:r>
              <a:rPr sz="1000" spc="-35">
                <a:latin typeface="Calibri"/>
                <a:cs typeface="Calibri"/>
              </a:rPr>
              <a:t>installation and final </a:t>
            </a:r>
            <a:r>
              <a:rPr sz="1000" spc="-15">
                <a:latin typeface="Calibri"/>
                <a:cs typeface="Calibri"/>
              </a:rPr>
              <a:t>test </a:t>
            </a:r>
            <a:r>
              <a:rPr sz="1000" spc="5">
                <a:latin typeface="Calibri"/>
                <a:cs typeface="Calibri"/>
              </a:rPr>
              <a:t>of </a:t>
            </a:r>
            <a:r>
              <a:rPr sz="1000" spc="-35">
                <a:latin typeface="Calibri"/>
                <a:cs typeface="Calibri"/>
              </a:rPr>
              <a:t>new </a:t>
            </a:r>
            <a:r>
              <a:rPr sz="1000" spc="-40">
                <a:latin typeface="Calibri"/>
                <a:cs typeface="Calibri"/>
              </a:rPr>
              <a:t>passenger </a:t>
            </a:r>
            <a:r>
              <a:rPr sz="1000" spc="-35">
                <a:latin typeface="Calibri"/>
                <a:cs typeface="Calibri"/>
              </a:rPr>
              <a:t>lifts </a:t>
            </a:r>
            <a:r>
              <a:rPr sz="1000" spc="-30">
                <a:latin typeface="Calibri"/>
                <a:cs typeface="Calibri"/>
              </a:rPr>
              <a:t>within the  </a:t>
            </a:r>
            <a:r>
              <a:rPr sz="1000" spc="-35">
                <a:latin typeface="Calibri"/>
                <a:cs typeface="Calibri"/>
              </a:rPr>
              <a:t>scope</a:t>
            </a:r>
            <a:r>
              <a:rPr sz="1000" spc="-75">
                <a:latin typeface="Calibri"/>
                <a:cs typeface="Calibri"/>
              </a:rPr>
              <a:t> </a:t>
            </a:r>
            <a:r>
              <a:rPr sz="1000" spc="5">
                <a:latin typeface="Calibri"/>
                <a:cs typeface="Calibri"/>
              </a:rPr>
              <a:t>of</a:t>
            </a:r>
            <a:r>
              <a:rPr sz="1000" spc="-75">
                <a:latin typeface="Calibri"/>
                <a:cs typeface="Calibri"/>
              </a:rPr>
              <a:t> </a:t>
            </a:r>
            <a:r>
              <a:rPr sz="1000" spc="-45">
                <a:latin typeface="Calibri"/>
                <a:cs typeface="Calibri"/>
              </a:rPr>
              <a:t>EN81-20,</a:t>
            </a:r>
            <a:r>
              <a:rPr sz="1000" spc="-75">
                <a:latin typeface="Calibri"/>
                <a:cs typeface="Calibri"/>
              </a:rPr>
              <a:t> </a:t>
            </a:r>
            <a:r>
              <a:rPr sz="1000" spc="-65">
                <a:latin typeface="Calibri"/>
                <a:cs typeface="Calibri"/>
              </a:rPr>
              <a:t>EN81-21</a:t>
            </a:r>
            <a:r>
              <a:rPr sz="1000" spc="-75">
                <a:latin typeface="Calibri"/>
                <a:cs typeface="Calibri"/>
              </a:rPr>
              <a:t> </a:t>
            </a:r>
            <a:r>
              <a:rPr sz="1000" spc="-35">
                <a:latin typeface="Calibri"/>
                <a:cs typeface="Calibri"/>
              </a:rPr>
              <a:t>and</a:t>
            </a:r>
            <a:r>
              <a:rPr sz="1000" spc="-75">
                <a:latin typeface="Calibri"/>
                <a:cs typeface="Calibri"/>
              </a:rPr>
              <a:t> </a:t>
            </a:r>
            <a:r>
              <a:rPr sz="1000" spc="-45">
                <a:latin typeface="Calibri"/>
                <a:cs typeface="Calibri"/>
              </a:rPr>
              <a:t>EN81-50</a:t>
            </a:r>
            <a:r>
              <a:rPr sz="1000" spc="-70">
                <a:latin typeface="Calibri"/>
                <a:cs typeface="Calibri"/>
              </a:rPr>
              <a:t> </a:t>
            </a:r>
            <a:r>
              <a:rPr sz="1000" spc="-45">
                <a:latin typeface="Calibri"/>
                <a:cs typeface="Calibri"/>
              </a:rPr>
              <a:t>is</a:t>
            </a:r>
            <a:r>
              <a:rPr sz="1000" spc="-75">
                <a:latin typeface="Calibri"/>
                <a:cs typeface="Calibri"/>
              </a:rPr>
              <a:t> </a:t>
            </a:r>
            <a:r>
              <a:rPr sz="1000" spc="-25">
                <a:latin typeface="Calibri"/>
                <a:cs typeface="Calibri"/>
              </a:rPr>
              <a:t>carefully</a:t>
            </a:r>
            <a:r>
              <a:rPr sz="1000" spc="-75">
                <a:latin typeface="Calibri"/>
                <a:cs typeface="Calibri"/>
              </a:rPr>
              <a:t> </a:t>
            </a:r>
            <a:r>
              <a:rPr sz="1000" spc="-45">
                <a:latin typeface="Calibri"/>
                <a:cs typeface="Calibri"/>
              </a:rPr>
              <a:t>managed,  </a:t>
            </a:r>
            <a:r>
              <a:rPr sz="1000" spc="-30">
                <a:latin typeface="Calibri"/>
                <a:cs typeface="Calibri"/>
              </a:rPr>
              <a:t>audited</a:t>
            </a:r>
            <a:r>
              <a:rPr sz="1000" spc="-75">
                <a:latin typeface="Calibri"/>
                <a:cs typeface="Calibri"/>
              </a:rPr>
              <a:t> </a:t>
            </a:r>
            <a:r>
              <a:rPr sz="1000" spc="-40">
                <a:latin typeface="Calibri"/>
                <a:cs typeface="Calibri"/>
              </a:rPr>
              <a:t>annually</a:t>
            </a:r>
            <a:r>
              <a:rPr sz="1000" spc="-70">
                <a:latin typeface="Calibri"/>
                <a:cs typeface="Calibri"/>
              </a:rPr>
              <a:t> </a:t>
            </a:r>
            <a:r>
              <a:rPr sz="1000" spc="-35">
                <a:latin typeface="Calibri"/>
                <a:cs typeface="Calibri"/>
              </a:rPr>
              <a:t>and</a:t>
            </a:r>
            <a:r>
              <a:rPr sz="1000" spc="-70">
                <a:latin typeface="Calibri"/>
                <a:cs typeface="Calibri"/>
              </a:rPr>
              <a:t> </a:t>
            </a:r>
            <a:r>
              <a:rPr sz="1000" spc="-25">
                <a:latin typeface="Calibri"/>
                <a:cs typeface="Calibri"/>
              </a:rPr>
              <a:t>certified</a:t>
            </a:r>
            <a:r>
              <a:rPr sz="1000" spc="-70">
                <a:latin typeface="Calibri"/>
                <a:cs typeface="Calibri"/>
              </a:rPr>
              <a:t> </a:t>
            </a:r>
            <a:r>
              <a:rPr sz="1000" spc="-20">
                <a:latin typeface="Calibri"/>
                <a:cs typeface="Calibri"/>
              </a:rPr>
              <a:t>by</a:t>
            </a:r>
            <a:r>
              <a:rPr sz="1000" spc="-70">
                <a:latin typeface="Calibri"/>
                <a:cs typeface="Calibri"/>
              </a:rPr>
              <a:t> </a:t>
            </a:r>
            <a:r>
              <a:rPr sz="1000" spc="-50">
                <a:latin typeface="Calibri"/>
                <a:cs typeface="Calibri"/>
              </a:rPr>
              <a:t>a</a:t>
            </a:r>
            <a:r>
              <a:rPr sz="1000" spc="-70">
                <a:latin typeface="Calibri"/>
                <a:cs typeface="Calibri"/>
              </a:rPr>
              <a:t> </a:t>
            </a:r>
            <a:r>
              <a:rPr sz="1000" spc="-35">
                <a:latin typeface="Calibri"/>
                <a:cs typeface="Calibri"/>
              </a:rPr>
              <a:t>European</a:t>
            </a:r>
            <a:r>
              <a:rPr sz="1000" spc="-70">
                <a:latin typeface="Calibri"/>
                <a:cs typeface="Calibri"/>
              </a:rPr>
              <a:t> </a:t>
            </a:r>
            <a:r>
              <a:rPr sz="1000" spc="-15">
                <a:latin typeface="Calibri"/>
                <a:cs typeface="Calibri"/>
              </a:rPr>
              <a:t>Notified</a:t>
            </a:r>
            <a:r>
              <a:rPr sz="1000" spc="-70">
                <a:latin typeface="Calibri"/>
                <a:cs typeface="Calibri"/>
              </a:rPr>
              <a:t> </a:t>
            </a:r>
            <a:r>
              <a:rPr sz="1000" spc="-15">
                <a:latin typeface="Calibri"/>
                <a:cs typeface="Calibri"/>
              </a:rPr>
              <a:t>Body</a:t>
            </a:r>
            <a:endParaRPr sz="1000">
              <a:latin typeface="Calibri"/>
              <a:cs typeface="Calibri"/>
            </a:endParaRPr>
          </a:p>
          <a:p>
            <a:pPr marL="12700" algn="just">
              <a:lnSpc>
                <a:spcPct val="100000"/>
              </a:lnSpc>
            </a:pPr>
            <a:r>
              <a:rPr sz="1000">
                <a:latin typeface="Calibri"/>
                <a:cs typeface="Calibri"/>
              </a:rPr>
              <a:t>for</a:t>
            </a:r>
            <a:r>
              <a:rPr sz="1000" spc="-80">
                <a:latin typeface="Calibri"/>
                <a:cs typeface="Calibri"/>
              </a:rPr>
              <a:t> </a:t>
            </a:r>
            <a:r>
              <a:rPr sz="1000" spc="-40">
                <a:latin typeface="Calibri"/>
                <a:cs typeface="Calibri"/>
              </a:rPr>
              <a:t>compliance</a:t>
            </a:r>
            <a:r>
              <a:rPr sz="1000" spc="-75">
                <a:latin typeface="Calibri"/>
                <a:cs typeface="Calibri"/>
              </a:rPr>
              <a:t> </a:t>
            </a:r>
            <a:r>
              <a:rPr sz="1000" spc="-20">
                <a:latin typeface="Calibri"/>
                <a:cs typeface="Calibri"/>
              </a:rPr>
              <a:t>with</a:t>
            </a:r>
            <a:r>
              <a:rPr sz="1000" spc="-75">
                <a:latin typeface="Calibri"/>
                <a:cs typeface="Calibri"/>
              </a:rPr>
              <a:t> </a:t>
            </a:r>
            <a:r>
              <a:rPr sz="1000" spc="-30">
                <a:latin typeface="Calibri"/>
                <a:cs typeface="Calibri"/>
              </a:rPr>
              <a:t>the</a:t>
            </a:r>
            <a:r>
              <a:rPr sz="1000" spc="-75">
                <a:latin typeface="Calibri"/>
                <a:cs typeface="Calibri"/>
              </a:rPr>
              <a:t> </a:t>
            </a:r>
            <a:r>
              <a:rPr sz="1000" spc="-10">
                <a:latin typeface="Calibri"/>
                <a:cs typeface="Calibri"/>
              </a:rPr>
              <a:t>Lift</a:t>
            </a:r>
            <a:r>
              <a:rPr sz="1000" spc="-75">
                <a:latin typeface="Calibri"/>
                <a:cs typeface="Calibri"/>
              </a:rPr>
              <a:t> </a:t>
            </a:r>
            <a:r>
              <a:rPr sz="1000" spc="-35">
                <a:latin typeface="Calibri"/>
                <a:cs typeface="Calibri"/>
              </a:rPr>
              <a:t>Regulations.</a:t>
            </a:r>
            <a:endParaRPr sz="1000">
              <a:latin typeface="Calibri"/>
              <a:cs typeface="Calibri"/>
            </a:endParaRPr>
          </a:p>
        </p:txBody>
      </p:sp>
      <p:sp>
        <p:nvSpPr>
          <p:cNvPr id="15" name="object 13">
            <a:extLst>
              <a:ext uri="{FF2B5EF4-FFF2-40B4-BE49-F238E27FC236}">
                <a16:creationId xmlns:a16="http://schemas.microsoft.com/office/drawing/2014/main" id="{335FA50A-2F12-4061-9E8B-C565D9B800C5}"/>
              </a:ext>
            </a:extLst>
          </p:cNvPr>
          <p:cNvSpPr/>
          <p:nvPr/>
        </p:nvSpPr>
        <p:spPr>
          <a:xfrm>
            <a:off x="2783324" y="3125609"/>
            <a:ext cx="2875752" cy="257098"/>
          </a:xfrm>
          <a:custGeom>
            <a:avLst/>
            <a:gdLst/>
            <a:ahLst/>
            <a:cxnLst/>
            <a:rect l="l" t="t" r="r" b="b"/>
            <a:pathLst>
              <a:path w="2771140" h="337185">
                <a:moveTo>
                  <a:pt x="0" y="337184"/>
                </a:moveTo>
                <a:lnTo>
                  <a:pt x="2771013" y="337184"/>
                </a:lnTo>
                <a:lnTo>
                  <a:pt x="2771013" y="0"/>
                </a:lnTo>
                <a:lnTo>
                  <a:pt x="0" y="0"/>
                </a:lnTo>
                <a:lnTo>
                  <a:pt x="0" y="337184"/>
                </a:lnTo>
                <a:close/>
              </a:path>
            </a:pathLst>
          </a:custGeom>
          <a:solidFill>
            <a:srgbClr val="FF6600"/>
          </a:solidFill>
        </p:spPr>
        <p:txBody>
          <a:bodyPr wrap="square" lIns="0" tIns="0" rIns="0" bIns="0" rtlCol="0"/>
          <a:lstStyle/>
          <a:p>
            <a:endParaRPr/>
          </a:p>
        </p:txBody>
      </p:sp>
      <p:sp>
        <p:nvSpPr>
          <p:cNvPr id="16" name="object 14">
            <a:extLst>
              <a:ext uri="{FF2B5EF4-FFF2-40B4-BE49-F238E27FC236}">
                <a16:creationId xmlns:a16="http://schemas.microsoft.com/office/drawing/2014/main" id="{8F75D47A-2F57-48CD-90CE-CAC13F30E126}"/>
              </a:ext>
            </a:extLst>
          </p:cNvPr>
          <p:cNvSpPr/>
          <p:nvPr/>
        </p:nvSpPr>
        <p:spPr>
          <a:xfrm>
            <a:off x="2783654" y="3125925"/>
            <a:ext cx="2875106" cy="256623"/>
          </a:xfrm>
          <a:prstGeom prst="rect">
            <a:avLst/>
          </a:prstGeom>
          <a:solidFill>
            <a:srgbClr val="FF6600"/>
          </a:solidFill>
        </p:spPr>
        <p:txBody>
          <a:bodyPr wrap="square" lIns="0" tIns="0" rIns="0" bIns="0" rtlCol="0"/>
          <a:lstStyle/>
          <a:p>
            <a:endParaRPr/>
          </a:p>
        </p:txBody>
      </p:sp>
      <p:sp>
        <p:nvSpPr>
          <p:cNvPr id="17" name="object 15">
            <a:extLst>
              <a:ext uri="{FF2B5EF4-FFF2-40B4-BE49-F238E27FC236}">
                <a16:creationId xmlns:a16="http://schemas.microsoft.com/office/drawing/2014/main" id="{F508500D-2B90-4C95-AEF0-BF7E337181E7}"/>
              </a:ext>
            </a:extLst>
          </p:cNvPr>
          <p:cNvSpPr txBox="1"/>
          <p:nvPr/>
        </p:nvSpPr>
        <p:spPr>
          <a:xfrm>
            <a:off x="2783654" y="3100729"/>
            <a:ext cx="2875752" cy="323165"/>
          </a:xfrm>
          <a:prstGeom prst="rect">
            <a:avLst/>
          </a:prstGeom>
          <a:solidFill>
            <a:srgbClr val="FF6600"/>
          </a:solidFill>
        </p:spPr>
        <p:txBody>
          <a:bodyPr vert="horz" wrap="square" lIns="0" tIns="15240" rIns="0" bIns="0" rtlCol="0">
            <a:spAutoFit/>
          </a:bodyPr>
          <a:lstStyle/>
          <a:p>
            <a:pPr marL="396240" indent="-342900">
              <a:lnSpc>
                <a:spcPct val="100000"/>
              </a:lnSpc>
              <a:spcBef>
                <a:spcPts val="120"/>
              </a:spcBef>
              <a:buFont typeface="Arial" panose="020B0604020202020204" pitchFamily="34" charset="0"/>
              <a:buChar char="•"/>
            </a:pPr>
            <a:r>
              <a:rPr sz="2000" b="1" spc="100">
                <a:solidFill>
                  <a:srgbClr val="FFFFFF"/>
                </a:solidFill>
                <a:latin typeface="Calibri"/>
                <a:cs typeface="Calibri"/>
              </a:rPr>
              <a:t>WE</a:t>
            </a:r>
            <a:r>
              <a:rPr sz="2000" b="1" spc="-325">
                <a:solidFill>
                  <a:srgbClr val="FFFFFF"/>
                </a:solidFill>
                <a:latin typeface="Calibri"/>
                <a:cs typeface="Calibri"/>
              </a:rPr>
              <a:t> </a:t>
            </a:r>
            <a:r>
              <a:rPr sz="2000" b="1" spc="55">
                <a:solidFill>
                  <a:srgbClr val="FFFFFF"/>
                </a:solidFill>
                <a:latin typeface="Calibri"/>
                <a:cs typeface="Calibri"/>
              </a:rPr>
              <a:t>BEST </a:t>
            </a:r>
            <a:r>
              <a:rPr sz="2000" b="1" spc="70">
                <a:solidFill>
                  <a:srgbClr val="FFFFFF"/>
                </a:solidFill>
                <a:latin typeface="Calibri"/>
                <a:cs typeface="Calibri"/>
              </a:rPr>
              <a:t>DELIVER</a:t>
            </a:r>
            <a:endParaRPr sz="2000">
              <a:latin typeface="Calibri"/>
              <a:cs typeface="Calibri"/>
            </a:endParaRPr>
          </a:p>
        </p:txBody>
      </p:sp>
      <p:sp>
        <p:nvSpPr>
          <p:cNvPr id="22" name="object 7">
            <a:extLst>
              <a:ext uri="{FF2B5EF4-FFF2-40B4-BE49-F238E27FC236}">
                <a16:creationId xmlns:a16="http://schemas.microsoft.com/office/drawing/2014/main" id="{49330A05-49DA-4366-9295-4E691CAD6E36}"/>
              </a:ext>
            </a:extLst>
          </p:cNvPr>
          <p:cNvSpPr/>
          <p:nvPr/>
        </p:nvSpPr>
        <p:spPr>
          <a:xfrm>
            <a:off x="7112453" y="908339"/>
            <a:ext cx="2241550" cy="2072045"/>
          </a:xfrm>
          <a:custGeom>
            <a:avLst/>
            <a:gdLst/>
            <a:ahLst/>
            <a:cxnLst/>
            <a:rect l="l" t="t" r="r" b="b"/>
            <a:pathLst>
              <a:path w="2428240" h="2603500">
                <a:moveTo>
                  <a:pt x="0" y="0"/>
                </a:moveTo>
                <a:lnTo>
                  <a:pt x="2427643" y="0"/>
                </a:lnTo>
                <a:lnTo>
                  <a:pt x="2427643" y="2603474"/>
                </a:lnTo>
                <a:lnTo>
                  <a:pt x="0" y="2603474"/>
                </a:lnTo>
                <a:lnTo>
                  <a:pt x="0" y="0"/>
                </a:lnTo>
                <a:close/>
              </a:path>
            </a:pathLst>
          </a:custGeom>
          <a:ln w="38100">
            <a:solidFill>
              <a:srgbClr val="FF6600"/>
            </a:solidFill>
          </a:ln>
        </p:spPr>
        <p:txBody>
          <a:bodyPr wrap="square" lIns="0" tIns="0" rIns="0" bIns="0" rtlCol="0"/>
          <a:lstStyle/>
          <a:p>
            <a:endParaRPr/>
          </a:p>
        </p:txBody>
      </p:sp>
      <p:sp>
        <p:nvSpPr>
          <p:cNvPr id="23" name="object 16">
            <a:extLst>
              <a:ext uri="{FF2B5EF4-FFF2-40B4-BE49-F238E27FC236}">
                <a16:creationId xmlns:a16="http://schemas.microsoft.com/office/drawing/2014/main" id="{298A21E4-854C-4329-80EE-3B89618DEB32}"/>
              </a:ext>
            </a:extLst>
          </p:cNvPr>
          <p:cNvSpPr/>
          <p:nvPr/>
        </p:nvSpPr>
        <p:spPr>
          <a:xfrm>
            <a:off x="6880637" y="3287396"/>
            <a:ext cx="2876780" cy="386411"/>
          </a:xfrm>
          <a:custGeom>
            <a:avLst/>
            <a:gdLst/>
            <a:ahLst/>
            <a:cxnLst/>
            <a:rect l="l" t="t" r="r" b="b"/>
            <a:pathLst>
              <a:path w="2241550" h="337184">
                <a:moveTo>
                  <a:pt x="0" y="336804"/>
                </a:moveTo>
                <a:lnTo>
                  <a:pt x="2241042" y="336804"/>
                </a:lnTo>
                <a:lnTo>
                  <a:pt x="2241042" y="0"/>
                </a:lnTo>
                <a:lnTo>
                  <a:pt x="0" y="0"/>
                </a:lnTo>
                <a:lnTo>
                  <a:pt x="0" y="336804"/>
                </a:lnTo>
                <a:close/>
              </a:path>
            </a:pathLst>
          </a:custGeom>
          <a:solidFill>
            <a:srgbClr val="FF6600"/>
          </a:solidFill>
        </p:spPr>
        <p:txBody>
          <a:bodyPr wrap="square" lIns="0" tIns="0" rIns="0" bIns="0" rtlCol="0"/>
          <a:lstStyle/>
          <a:p>
            <a:endParaRPr/>
          </a:p>
        </p:txBody>
      </p:sp>
      <p:sp>
        <p:nvSpPr>
          <p:cNvPr id="24" name="object 17">
            <a:extLst>
              <a:ext uri="{FF2B5EF4-FFF2-40B4-BE49-F238E27FC236}">
                <a16:creationId xmlns:a16="http://schemas.microsoft.com/office/drawing/2014/main" id="{5176988E-CFAB-472B-849A-63423FE04FF9}"/>
              </a:ext>
            </a:extLst>
          </p:cNvPr>
          <p:cNvSpPr/>
          <p:nvPr/>
        </p:nvSpPr>
        <p:spPr>
          <a:xfrm>
            <a:off x="6870776" y="3262313"/>
            <a:ext cx="2875752" cy="386410"/>
          </a:xfrm>
          <a:prstGeom prst="rect">
            <a:avLst/>
          </a:prstGeom>
          <a:solidFill>
            <a:srgbClr val="FF6600"/>
          </a:solidFill>
        </p:spPr>
        <p:txBody>
          <a:bodyPr wrap="square" lIns="0" tIns="0" rIns="0" bIns="0" rtlCol="0"/>
          <a:lstStyle/>
          <a:p>
            <a:endParaRPr/>
          </a:p>
        </p:txBody>
      </p:sp>
      <p:sp>
        <p:nvSpPr>
          <p:cNvPr id="25" name="object 18">
            <a:extLst>
              <a:ext uri="{FF2B5EF4-FFF2-40B4-BE49-F238E27FC236}">
                <a16:creationId xmlns:a16="http://schemas.microsoft.com/office/drawing/2014/main" id="{78A5D19C-BEA9-4E0F-B12F-F9DC0ECF4277}"/>
              </a:ext>
            </a:extLst>
          </p:cNvPr>
          <p:cNvSpPr txBox="1"/>
          <p:nvPr/>
        </p:nvSpPr>
        <p:spPr>
          <a:xfrm>
            <a:off x="6859887" y="3262312"/>
            <a:ext cx="2595796" cy="323165"/>
          </a:xfrm>
          <a:prstGeom prst="rect">
            <a:avLst/>
          </a:prstGeom>
          <a:solidFill>
            <a:srgbClr val="FF6600"/>
          </a:solidFill>
        </p:spPr>
        <p:txBody>
          <a:bodyPr vert="horz" wrap="square" lIns="0" tIns="15240" rIns="0" bIns="0" rtlCol="0">
            <a:spAutoFit/>
          </a:bodyPr>
          <a:lstStyle/>
          <a:p>
            <a:pPr marL="396240" indent="-342900">
              <a:lnSpc>
                <a:spcPct val="100000"/>
              </a:lnSpc>
              <a:spcBef>
                <a:spcPts val="120"/>
              </a:spcBef>
              <a:buFont typeface="Arial" panose="020B0604020202020204" pitchFamily="34" charset="0"/>
              <a:buChar char="•"/>
            </a:pPr>
            <a:r>
              <a:rPr sz="2000" b="1" spc="100">
                <a:solidFill>
                  <a:schemeClr val="bg1"/>
                </a:solidFill>
                <a:latin typeface="Calibri"/>
                <a:cs typeface="Calibri"/>
              </a:rPr>
              <a:t>WE</a:t>
            </a:r>
            <a:r>
              <a:rPr sz="2000" b="1" spc="-350">
                <a:solidFill>
                  <a:schemeClr val="bg1"/>
                </a:solidFill>
                <a:latin typeface="Calibri"/>
                <a:cs typeface="Calibri"/>
              </a:rPr>
              <a:t> </a:t>
            </a:r>
            <a:r>
              <a:rPr lang="en-GB" sz="2000" b="1" spc="-350">
                <a:solidFill>
                  <a:schemeClr val="bg1"/>
                </a:solidFill>
                <a:latin typeface="Calibri"/>
                <a:cs typeface="Calibri"/>
              </a:rPr>
              <a:t> </a:t>
            </a:r>
            <a:r>
              <a:rPr sz="2000" b="1" spc="65">
                <a:solidFill>
                  <a:schemeClr val="bg1"/>
                </a:solidFill>
                <a:latin typeface="Calibri"/>
                <a:cs typeface="Calibri"/>
              </a:rPr>
              <a:t>BEST SUPPORT</a:t>
            </a:r>
            <a:endParaRPr sz="2000">
              <a:solidFill>
                <a:schemeClr val="bg1"/>
              </a:solidFill>
              <a:latin typeface="Calibri"/>
              <a:cs typeface="Calibri"/>
            </a:endParaRPr>
          </a:p>
        </p:txBody>
      </p:sp>
      <p:sp>
        <p:nvSpPr>
          <p:cNvPr id="27" name="Rectangle 26">
            <a:extLst>
              <a:ext uri="{FF2B5EF4-FFF2-40B4-BE49-F238E27FC236}">
                <a16:creationId xmlns:a16="http://schemas.microsoft.com/office/drawing/2014/main" id="{48971A02-65BF-48F6-A762-1562382E32C6}"/>
              </a:ext>
            </a:extLst>
          </p:cNvPr>
          <p:cNvSpPr/>
          <p:nvPr/>
        </p:nvSpPr>
        <p:spPr>
          <a:xfrm>
            <a:off x="6859887" y="3816782"/>
            <a:ext cx="2746682" cy="2006703"/>
          </a:xfrm>
          <a:prstGeom prst="rect">
            <a:avLst/>
          </a:prstGeom>
        </p:spPr>
        <p:txBody>
          <a:bodyPr wrap="square">
            <a:spAutoFit/>
          </a:bodyPr>
          <a:lstStyle/>
          <a:p>
            <a:pPr marL="12700" marR="22225" algn="just">
              <a:lnSpc>
                <a:spcPct val="103899"/>
              </a:lnSpc>
              <a:spcBef>
                <a:spcPts val="40"/>
              </a:spcBef>
            </a:pPr>
            <a:r>
              <a:rPr lang="en-GB" sz="1000" spc="-55" dirty="0">
                <a:latin typeface="Calibri"/>
                <a:cs typeface="Calibri"/>
              </a:rPr>
              <a:t>Independent Lift Co. Ltd is also a “Service and Maintenance” provider, offering “Service Level Agreements” tailored to the specific site requirements of our customers.</a:t>
            </a:r>
          </a:p>
          <a:p>
            <a:pPr marL="12700" marR="22225" algn="just">
              <a:lnSpc>
                <a:spcPct val="103899"/>
              </a:lnSpc>
              <a:spcBef>
                <a:spcPts val="40"/>
              </a:spcBef>
            </a:pPr>
            <a:r>
              <a:rPr lang="en-GB" sz="1000" spc="-55" dirty="0">
                <a:latin typeface="Calibri"/>
                <a:cs typeface="Calibri"/>
              </a:rPr>
              <a:t>We provide complete product life cycle partnership, from  handover of the lift installation, through an extended warranty period, to preventative maintenance.</a:t>
            </a:r>
          </a:p>
          <a:p>
            <a:pPr marL="12700" marR="22225" algn="just">
              <a:lnSpc>
                <a:spcPct val="103899"/>
              </a:lnSpc>
              <a:spcBef>
                <a:spcPts val="40"/>
              </a:spcBef>
            </a:pPr>
            <a:r>
              <a:rPr lang="en-GB" sz="1000" spc="-55" dirty="0">
                <a:latin typeface="Calibri"/>
                <a:cs typeface="Calibri"/>
              </a:rPr>
              <a:t>We also provide Repair and Refurbishment services to keep your lifts operating at optimum performance in order to serve the ever changing needs of a modern building</a:t>
            </a:r>
            <a:endParaRPr lang="en-GB" sz="1000" dirty="0">
              <a:latin typeface="Calibri"/>
              <a:cs typeface="Calibri"/>
            </a:endParaRPr>
          </a:p>
        </p:txBody>
      </p:sp>
      <p:pic>
        <p:nvPicPr>
          <p:cNvPr id="3" name="Picture 2">
            <a:extLst>
              <a:ext uri="{FF2B5EF4-FFF2-40B4-BE49-F238E27FC236}">
                <a16:creationId xmlns:a16="http://schemas.microsoft.com/office/drawing/2014/main" id="{BE6B1878-3CAE-AB75-AE38-FFC08DA40348}"/>
              </a:ext>
            </a:extLst>
          </p:cNvPr>
          <p:cNvPicPr>
            <a:picLocks noChangeAspect="1"/>
          </p:cNvPicPr>
          <p:nvPr/>
        </p:nvPicPr>
        <p:blipFill>
          <a:blip r:embed="rId4"/>
          <a:stretch>
            <a:fillRect/>
          </a:stretch>
        </p:blipFill>
        <p:spPr>
          <a:xfrm>
            <a:off x="7167870" y="1064675"/>
            <a:ext cx="2130715" cy="1779551"/>
          </a:xfrm>
          <a:prstGeom prst="rect">
            <a:avLst/>
          </a:prstGeom>
        </p:spPr>
      </p:pic>
      <p:pic>
        <p:nvPicPr>
          <p:cNvPr id="2" name="Picture 1">
            <a:extLst>
              <a:ext uri="{FF2B5EF4-FFF2-40B4-BE49-F238E27FC236}">
                <a16:creationId xmlns:a16="http://schemas.microsoft.com/office/drawing/2014/main" id="{82E7EDC7-1DB0-AC53-FCFA-D3985A3883E8}"/>
              </a:ext>
            </a:extLst>
          </p:cNvPr>
          <p:cNvPicPr>
            <a:picLocks noChangeAspect="1"/>
          </p:cNvPicPr>
          <p:nvPr/>
        </p:nvPicPr>
        <p:blipFill>
          <a:blip r:embed="rId5"/>
          <a:stretch>
            <a:fillRect/>
          </a:stretch>
        </p:blipFill>
        <p:spPr>
          <a:xfrm>
            <a:off x="10500046" y="5879188"/>
            <a:ext cx="1216824" cy="550714"/>
          </a:xfrm>
          <a:prstGeom prst="rect">
            <a:avLst/>
          </a:prstGeom>
        </p:spPr>
      </p:pic>
    </p:spTree>
    <p:extLst>
      <p:ext uri="{BB962C8B-B14F-4D97-AF65-F5344CB8AC3E}">
        <p14:creationId xmlns:p14="http://schemas.microsoft.com/office/powerpoint/2010/main" val="340446757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24427" y="848359"/>
            <a:ext cx="3287565" cy="4358457"/>
          </a:xfrm>
          <a:prstGeom prst="rect">
            <a:avLst/>
          </a:prstGeom>
        </p:spPr>
      </p:pic>
      <p:sp>
        <p:nvSpPr>
          <p:cNvPr id="2" name="Rectangle 1">
            <a:extLst>
              <a:ext uri="{FF2B5EF4-FFF2-40B4-BE49-F238E27FC236}">
                <a16:creationId xmlns:a16="http://schemas.microsoft.com/office/drawing/2014/main" id="{282051F7-7734-40B8-8DBF-4930069CE652}"/>
              </a:ext>
            </a:extLst>
          </p:cNvPr>
          <p:cNvSpPr/>
          <p:nvPr/>
        </p:nvSpPr>
        <p:spPr>
          <a:xfrm>
            <a:off x="787400" y="1396999"/>
            <a:ext cx="7495466" cy="3735318"/>
          </a:xfrm>
          <a:prstGeom prst="rect">
            <a:avLst/>
          </a:prstGeom>
        </p:spPr>
        <p:txBody>
          <a:bodyPr wrap="square">
            <a:spAutoFit/>
          </a:bodyPr>
          <a:lstStyle/>
          <a:p>
            <a:pPr>
              <a:lnSpc>
                <a:spcPct val="107000"/>
              </a:lnSpc>
              <a:spcAft>
                <a:spcPts val="800"/>
              </a:spcAft>
            </a:pPr>
            <a:r>
              <a:rPr lang="en-GB" b="1">
                <a:latin typeface="Tahoma" panose="020B0604030504040204" pitchFamily="34" charset="0"/>
                <a:ea typeface="Calibri" panose="020F0502020204030204" pitchFamily="34" charset="0"/>
                <a:cs typeface="Times New Roman" panose="02020603050405020304" pitchFamily="18" charset="0"/>
              </a:rPr>
              <a:t>SERVICE AND MAINTENANCE</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a:latin typeface="Tahoma" panose="020B0604030504040204" pitchFamily="34" charset="0"/>
                <a:ea typeface="Calibri" panose="020F0502020204030204" pitchFamily="34" charset="0"/>
                <a:cs typeface="Times New Roman" panose="02020603050405020304" pitchFamily="18" charset="0"/>
              </a:rPr>
              <a:t>Independent Lift Company provides complete product lift cycle partnership.</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a:latin typeface="Tahoma" panose="020B0604030504040204" pitchFamily="34" charset="0"/>
                <a:ea typeface="Calibri" panose="020F0502020204030204" pitchFamily="34" charset="0"/>
                <a:cs typeface="Times New Roman" panose="02020603050405020304" pitchFamily="18" charset="0"/>
              </a:rPr>
              <a:t> </a:t>
            </a:r>
            <a:endParaRPr lang="en-GB">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a:latin typeface="Tahoma" panose="020B0604030504040204" pitchFamily="34" charset="0"/>
                <a:ea typeface="Calibri" panose="020F0502020204030204" pitchFamily="34" charset="0"/>
                <a:cs typeface="Times New Roman" panose="02020603050405020304" pitchFamily="18" charset="0"/>
              </a:rPr>
              <a:t>Benefits of Service agreement:</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Preventative maintenance in line with ISEN81-80</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Service level : Standard</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24 Hour call out service</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Spare part availability</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24/7 communication link</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Review biannual insurance reports on customer behalf;</a:t>
            </a: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a:latin typeface="Tahoma" panose="020B0604030504040204" pitchFamily="34" charset="0"/>
                <a:ea typeface="Calibri" panose="020F0502020204030204" pitchFamily="34" charset="0"/>
                <a:cs typeface="Times New Roman" panose="02020603050405020304" pitchFamily="18" charset="0"/>
              </a:rPr>
              <a:t>Make recommendations for action on same.</a:t>
            </a:r>
            <a:endParaRPr lang="en-GB">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A0E7ED0-FC22-0F88-7633-64BE11378024}"/>
              </a:ext>
            </a:extLst>
          </p:cNvPr>
          <p:cNvPicPr>
            <a:picLocks noChangeAspect="1"/>
          </p:cNvPicPr>
          <p:nvPr/>
        </p:nvPicPr>
        <p:blipFill>
          <a:blip r:embed="rId3"/>
          <a:stretch>
            <a:fillRect/>
          </a:stretch>
        </p:blipFill>
        <p:spPr>
          <a:xfrm>
            <a:off x="10437294" y="5931587"/>
            <a:ext cx="1216824" cy="550714"/>
          </a:xfrm>
          <a:prstGeom prst="rect">
            <a:avLst/>
          </a:prstGeom>
        </p:spPr>
      </p:pic>
    </p:spTree>
    <p:extLst>
      <p:ext uri="{BB962C8B-B14F-4D97-AF65-F5344CB8AC3E}">
        <p14:creationId xmlns:p14="http://schemas.microsoft.com/office/powerpoint/2010/main" val="186850660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
            <a:extLst>
              <a:ext uri="{FF2B5EF4-FFF2-40B4-BE49-F238E27FC236}">
                <a16:creationId xmlns:a16="http://schemas.microsoft.com/office/drawing/2014/main" id="{583BA7BF-3A09-4892-9CC1-C53152E72F5E}"/>
              </a:ext>
            </a:extLst>
          </p:cNvPr>
          <p:cNvSpPr txBox="1"/>
          <p:nvPr/>
        </p:nvSpPr>
        <p:spPr>
          <a:xfrm>
            <a:off x="334395" y="623577"/>
            <a:ext cx="3331845" cy="3681777"/>
          </a:xfrm>
          <a:prstGeom prst="rect">
            <a:avLst/>
          </a:prstGeom>
        </p:spPr>
        <p:txBody>
          <a:bodyPr vert="horz" wrap="square" lIns="0" tIns="71120" rIns="0" bIns="0" rtlCol="0">
            <a:spAutoFit/>
          </a:bodyPr>
          <a:lstStyle/>
          <a:p>
            <a:pPr marL="12700">
              <a:lnSpc>
                <a:spcPct val="100000"/>
              </a:lnSpc>
              <a:spcBef>
                <a:spcPts val="560"/>
              </a:spcBef>
            </a:pPr>
            <a:r>
              <a:rPr sz="1200" b="1" spc="25" dirty="0">
                <a:solidFill>
                  <a:srgbClr val="FF6600"/>
                </a:solidFill>
                <a:latin typeface="Calibri"/>
                <a:cs typeface="Calibri"/>
              </a:rPr>
              <a:t>Lift</a:t>
            </a:r>
            <a:r>
              <a:rPr sz="1200" b="1" spc="-80" dirty="0">
                <a:solidFill>
                  <a:srgbClr val="FF6600"/>
                </a:solidFill>
                <a:latin typeface="Calibri"/>
                <a:cs typeface="Calibri"/>
              </a:rPr>
              <a:t> </a:t>
            </a:r>
            <a:r>
              <a:rPr sz="1200" b="1" spc="10" dirty="0">
                <a:solidFill>
                  <a:srgbClr val="FF6600"/>
                </a:solidFill>
                <a:latin typeface="Calibri"/>
                <a:cs typeface="Calibri"/>
              </a:rPr>
              <a:t>Directive</a:t>
            </a:r>
            <a:r>
              <a:rPr sz="1200" b="1" spc="-80" dirty="0">
                <a:solidFill>
                  <a:srgbClr val="FF6600"/>
                </a:solidFill>
                <a:latin typeface="Calibri"/>
                <a:cs typeface="Calibri"/>
              </a:rPr>
              <a:t> </a:t>
            </a:r>
            <a:r>
              <a:rPr sz="1200" b="1" dirty="0">
                <a:solidFill>
                  <a:srgbClr val="FF6600"/>
                </a:solidFill>
                <a:latin typeface="Calibri"/>
                <a:cs typeface="Calibri"/>
              </a:rPr>
              <a:t>EN81-Lifts</a:t>
            </a:r>
            <a:r>
              <a:rPr sz="1200" b="1" spc="-80" dirty="0">
                <a:solidFill>
                  <a:srgbClr val="FF6600"/>
                </a:solidFill>
                <a:latin typeface="Calibri"/>
                <a:cs typeface="Calibri"/>
              </a:rPr>
              <a:t> </a:t>
            </a:r>
            <a:r>
              <a:rPr sz="1200" b="1" spc="5" dirty="0">
                <a:solidFill>
                  <a:srgbClr val="FF6600"/>
                </a:solidFill>
                <a:latin typeface="Calibri"/>
                <a:cs typeface="Calibri"/>
              </a:rPr>
              <a:t>including</a:t>
            </a:r>
            <a:endParaRPr sz="1200" dirty="0">
              <a:solidFill>
                <a:srgbClr val="FF6600"/>
              </a:solidFill>
              <a:latin typeface="Calibri"/>
              <a:cs typeface="Calibri"/>
            </a:endParaRPr>
          </a:p>
          <a:p>
            <a:pPr marL="251460">
              <a:lnSpc>
                <a:spcPct val="100000"/>
              </a:lnSpc>
              <a:spcBef>
                <a:spcPts val="459"/>
              </a:spcBef>
            </a:pPr>
            <a:r>
              <a:rPr sz="1200" spc="-70" dirty="0">
                <a:solidFill>
                  <a:srgbClr val="231F20"/>
                </a:solidFill>
                <a:latin typeface="Calibri"/>
                <a:cs typeface="Calibri"/>
              </a:rPr>
              <a:t>Passe</a:t>
            </a:r>
            <a:r>
              <a:rPr lang="en-IE" sz="1200" spc="-70" dirty="0" err="1">
                <a:solidFill>
                  <a:srgbClr val="231F20"/>
                </a:solidFill>
                <a:latin typeface="Calibri"/>
                <a:cs typeface="Calibri"/>
              </a:rPr>
              <a:t>nger</a:t>
            </a:r>
            <a:r>
              <a:rPr lang="en-IE" sz="1200" spc="-75" dirty="0">
                <a:solidFill>
                  <a:srgbClr val="231F20"/>
                </a:solidFill>
                <a:latin typeface="Calibri"/>
                <a:cs typeface="Calibri"/>
              </a:rPr>
              <a:t> </a:t>
            </a:r>
            <a:r>
              <a:rPr lang="en-IE" sz="1200" spc="-45" dirty="0">
                <a:solidFill>
                  <a:srgbClr val="231F20"/>
                </a:solidFill>
                <a:latin typeface="Calibri"/>
                <a:cs typeface="Calibri"/>
              </a:rPr>
              <a:t>Lifts</a:t>
            </a:r>
          </a:p>
          <a:p>
            <a:pPr marL="251460">
              <a:lnSpc>
                <a:spcPct val="100000"/>
              </a:lnSpc>
              <a:spcBef>
                <a:spcPts val="459"/>
              </a:spcBef>
            </a:pPr>
            <a:r>
              <a:rPr lang="en-IE" sz="1200" spc="-45" dirty="0">
                <a:solidFill>
                  <a:srgbClr val="231F20"/>
                </a:solidFill>
                <a:latin typeface="Calibri"/>
                <a:cs typeface="Calibri"/>
              </a:rPr>
              <a:t>Evacuation Passenger Lifts EN81-76</a:t>
            </a:r>
          </a:p>
          <a:p>
            <a:pPr marL="251460" marR="1774825">
              <a:lnSpc>
                <a:spcPct val="131900"/>
              </a:lnSpc>
            </a:pPr>
            <a:r>
              <a:rPr sz="1200" spc="-35" dirty="0">
                <a:solidFill>
                  <a:srgbClr val="231F20"/>
                </a:solidFill>
                <a:latin typeface="Calibri"/>
                <a:cs typeface="Calibri"/>
              </a:rPr>
              <a:t>Goods </a:t>
            </a:r>
            <a:r>
              <a:rPr sz="1200" spc="40" dirty="0">
                <a:solidFill>
                  <a:srgbClr val="231F20"/>
                </a:solidFill>
                <a:latin typeface="Calibri"/>
                <a:cs typeface="Calibri"/>
              </a:rPr>
              <a:t>/</a:t>
            </a:r>
            <a:r>
              <a:rPr sz="1200" spc="-165" dirty="0">
                <a:solidFill>
                  <a:srgbClr val="231F20"/>
                </a:solidFill>
                <a:latin typeface="Calibri"/>
                <a:cs typeface="Calibri"/>
              </a:rPr>
              <a:t> </a:t>
            </a:r>
            <a:r>
              <a:rPr sz="1200" spc="-70" dirty="0">
                <a:solidFill>
                  <a:srgbClr val="231F20"/>
                </a:solidFill>
                <a:latin typeface="Calibri"/>
                <a:cs typeface="Calibri"/>
              </a:rPr>
              <a:t>Passenger </a:t>
            </a:r>
            <a:r>
              <a:rPr sz="1200" spc="-45" dirty="0">
                <a:solidFill>
                  <a:srgbClr val="231F20"/>
                </a:solidFill>
                <a:latin typeface="Calibri"/>
                <a:cs typeface="Calibri"/>
              </a:rPr>
              <a:t>Lifts  </a:t>
            </a:r>
            <a:r>
              <a:rPr sz="1200" spc="-65" dirty="0">
                <a:solidFill>
                  <a:srgbClr val="231F20"/>
                </a:solidFill>
                <a:latin typeface="Calibri"/>
                <a:cs typeface="Calibri"/>
              </a:rPr>
              <a:t>Panoramic</a:t>
            </a:r>
            <a:r>
              <a:rPr sz="1200" spc="-75" dirty="0">
                <a:solidFill>
                  <a:srgbClr val="231F20"/>
                </a:solidFill>
                <a:latin typeface="Calibri"/>
                <a:cs typeface="Calibri"/>
              </a:rPr>
              <a:t> </a:t>
            </a:r>
            <a:r>
              <a:rPr sz="1200" spc="-45" dirty="0">
                <a:solidFill>
                  <a:srgbClr val="231F20"/>
                </a:solidFill>
                <a:latin typeface="Calibri"/>
                <a:cs typeface="Calibri"/>
              </a:rPr>
              <a:t>Lifts</a:t>
            </a:r>
            <a:endParaRPr sz="1200" dirty="0">
              <a:latin typeface="Calibri"/>
              <a:cs typeface="Calibri"/>
            </a:endParaRPr>
          </a:p>
          <a:p>
            <a:pPr marL="251460" marR="934719">
              <a:lnSpc>
                <a:spcPct val="131900"/>
              </a:lnSpc>
            </a:pPr>
            <a:r>
              <a:rPr sz="1200" spc="-50" dirty="0">
                <a:solidFill>
                  <a:srgbClr val="231F20"/>
                </a:solidFill>
                <a:latin typeface="Calibri"/>
                <a:cs typeface="Calibri"/>
              </a:rPr>
              <a:t>Document </a:t>
            </a:r>
            <a:r>
              <a:rPr sz="1200" spc="-75" dirty="0">
                <a:solidFill>
                  <a:srgbClr val="231F20"/>
                </a:solidFill>
                <a:latin typeface="Calibri"/>
                <a:cs typeface="Calibri"/>
              </a:rPr>
              <a:t>M </a:t>
            </a:r>
            <a:r>
              <a:rPr sz="1200" spc="-65" dirty="0">
                <a:solidFill>
                  <a:srgbClr val="231F20"/>
                </a:solidFill>
                <a:latin typeface="Calibri"/>
                <a:cs typeface="Calibri"/>
              </a:rPr>
              <a:t>compliant </a:t>
            </a:r>
            <a:r>
              <a:rPr sz="1200" spc="-60" dirty="0">
                <a:solidFill>
                  <a:srgbClr val="231F20"/>
                </a:solidFill>
                <a:latin typeface="Calibri"/>
                <a:cs typeface="Calibri"/>
              </a:rPr>
              <a:t>lifts</a:t>
            </a:r>
            <a:r>
              <a:rPr sz="1200" spc="-105" dirty="0">
                <a:solidFill>
                  <a:srgbClr val="231F20"/>
                </a:solidFill>
                <a:latin typeface="Calibri"/>
                <a:cs typeface="Calibri"/>
              </a:rPr>
              <a:t> </a:t>
            </a:r>
            <a:r>
              <a:rPr sz="1200" spc="-60" dirty="0">
                <a:solidFill>
                  <a:srgbClr val="231F20"/>
                </a:solidFill>
                <a:latin typeface="Calibri"/>
                <a:cs typeface="Calibri"/>
              </a:rPr>
              <a:t>ISEN81-70  </a:t>
            </a:r>
            <a:r>
              <a:rPr sz="1200" spc="-80" dirty="0">
                <a:solidFill>
                  <a:srgbClr val="231F20"/>
                </a:solidFill>
                <a:latin typeface="Calibri"/>
                <a:cs typeface="Calibri"/>
              </a:rPr>
              <a:t>Fire </a:t>
            </a:r>
            <a:r>
              <a:rPr sz="1200" spc="-50" dirty="0">
                <a:solidFill>
                  <a:srgbClr val="231F20"/>
                </a:solidFill>
                <a:latin typeface="Calibri"/>
                <a:cs typeface="Calibri"/>
              </a:rPr>
              <a:t>fighting </a:t>
            </a:r>
            <a:r>
              <a:rPr sz="1200" spc="-45" dirty="0">
                <a:solidFill>
                  <a:srgbClr val="231F20"/>
                </a:solidFill>
                <a:latin typeface="Calibri"/>
                <a:cs typeface="Calibri"/>
              </a:rPr>
              <a:t>Lifts</a:t>
            </a:r>
            <a:r>
              <a:rPr sz="1200" spc="-90" dirty="0">
                <a:solidFill>
                  <a:srgbClr val="231F20"/>
                </a:solidFill>
                <a:latin typeface="Calibri"/>
                <a:cs typeface="Calibri"/>
              </a:rPr>
              <a:t> </a:t>
            </a:r>
            <a:r>
              <a:rPr sz="1200" spc="-65" dirty="0">
                <a:solidFill>
                  <a:srgbClr val="231F20"/>
                </a:solidFill>
                <a:latin typeface="Calibri"/>
                <a:cs typeface="Calibri"/>
              </a:rPr>
              <a:t>ISEN81-72</a:t>
            </a:r>
            <a:endParaRPr sz="1200" dirty="0">
              <a:latin typeface="Calibri"/>
              <a:cs typeface="Calibri"/>
            </a:endParaRPr>
          </a:p>
          <a:p>
            <a:pPr marL="251460">
              <a:lnSpc>
                <a:spcPct val="100000"/>
              </a:lnSpc>
              <a:spcBef>
                <a:spcPts val="459"/>
              </a:spcBef>
            </a:pPr>
            <a:r>
              <a:rPr sz="1200" spc="-30" dirty="0">
                <a:solidFill>
                  <a:srgbClr val="231F20"/>
                </a:solidFill>
                <a:latin typeface="Calibri"/>
                <a:cs typeface="Calibri"/>
              </a:rPr>
              <a:t>Car</a:t>
            </a:r>
            <a:r>
              <a:rPr sz="1200" spc="-75" dirty="0">
                <a:solidFill>
                  <a:srgbClr val="231F20"/>
                </a:solidFill>
                <a:latin typeface="Calibri"/>
                <a:cs typeface="Calibri"/>
              </a:rPr>
              <a:t> </a:t>
            </a:r>
            <a:r>
              <a:rPr sz="1200" spc="-45" dirty="0">
                <a:solidFill>
                  <a:srgbClr val="231F20"/>
                </a:solidFill>
                <a:latin typeface="Calibri"/>
                <a:cs typeface="Calibri"/>
              </a:rPr>
              <a:t>Lifts</a:t>
            </a:r>
            <a:endParaRPr sz="1200" dirty="0">
              <a:latin typeface="Calibri"/>
              <a:cs typeface="Calibri"/>
            </a:endParaRPr>
          </a:p>
          <a:p>
            <a:pPr>
              <a:lnSpc>
                <a:spcPct val="100000"/>
              </a:lnSpc>
            </a:pPr>
            <a:endParaRPr sz="1300" dirty="0">
              <a:latin typeface="Times New Roman"/>
              <a:cs typeface="Times New Roman"/>
            </a:endParaRPr>
          </a:p>
          <a:p>
            <a:pPr marL="12700">
              <a:lnSpc>
                <a:spcPct val="100000"/>
              </a:lnSpc>
              <a:spcBef>
                <a:spcPts val="865"/>
              </a:spcBef>
            </a:pPr>
            <a:r>
              <a:rPr sz="1200" b="1" spc="5" dirty="0">
                <a:solidFill>
                  <a:srgbClr val="FF6600"/>
                </a:solidFill>
                <a:latin typeface="Calibri"/>
                <a:cs typeface="Calibri"/>
              </a:rPr>
              <a:t>Machinery</a:t>
            </a:r>
            <a:r>
              <a:rPr sz="1200" b="1" spc="-80" dirty="0">
                <a:solidFill>
                  <a:srgbClr val="FF6600"/>
                </a:solidFill>
                <a:latin typeface="Calibri"/>
                <a:cs typeface="Calibri"/>
              </a:rPr>
              <a:t> </a:t>
            </a:r>
            <a:r>
              <a:rPr sz="1200" b="1" spc="10" dirty="0">
                <a:solidFill>
                  <a:srgbClr val="FF6600"/>
                </a:solidFill>
                <a:latin typeface="Calibri"/>
                <a:cs typeface="Calibri"/>
              </a:rPr>
              <a:t>Directive</a:t>
            </a:r>
            <a:r>
              <a:rPr sz="1200" b="1" spc="-80" dirty="0">
                <a:solidFill>
                  <a:srgbClr val="FF6600"/>
                </a:solidFill>
                <a:latin typeface="Calibri"/>
                <a:cs typeface="Calibri"/>
              </a:rPr>
              <a:t> </a:t>
            </a:r>
            <a:r>
              <a:rPr sz="1200" b="1" spc="20" dirty="0">
                <a:solidFill>
                  <a:srgbClr val="FF6600"/>
                </a:solidFill>
                <a:latin typeface="Calibri"/>
                <a:cs typeface="Calibri"/>
              </a:rPr>
              <a:t>Lifts</a:t>
            </a:r>
            <a:r>
              <a:rPr sz="1200" b="1" spc="-80" dirty="0">
                <a:solidFill>
                  <a:srgbClr val="FF6600"/>
                </a:solidFill>
                <a:latin typeface="Calibri"/>
                <a:cs typeface="Calibri"/>
              </a:rPr>
              <a:t> </a:t>
            </a:r>
            <a:r>
              <a:rPr sz="1200" b="1" spc="15" dirty="0">
                <a:solidFill>
                  <a:srgbClr val="FF6600"/>
                </a:solidFill>
                <a:latin typeface="Calibri"/>
                <a:cs typeface="Calibri"/>
              </a:rPr>
              <a:t>(2006/42/EC)</a:t>
            </a:r>
            <a:r>
              <a:rPr sz="1200" b="1" spc="-80" dirty="0">
                <a:solidFill>
                  <a:srgbClr val="FF6600"/>
                </a:solidFill>
                <a:latin typeface="Calibri"/>
                <a:cs typeface="Calibri"/>
              </a:rPr>
              <a:t> </a:t>
            </a:r>
            <a:r>
              <a:rPr sz="1200" b="1" spc="5" dirty="0">
                <a:solidFill>
                  <a:srgbClr val="FF6600"/>
                </a:solidFill>
                <a:latin typeface="Calibri"/>
                <a:cs typeface="Calibri"/>
              </a:rPr>
              <a:t>Including</a:t>
            </a:r>
            <a:endParaRPr sz="1200" dirty="0">
              <a:solidFill>
                <a:srgbClr val="FF6600"/>
              </a:solidFill>
              <a:latin typeface="Calibri"/>
              <a:cs typeface="Calibri"/>
            </a:endParaRPr>
          </a:p>
          <a:p>
            <a:pPr marL="251460">
              <a:lnSpc>
                <a:spcPct val="100000"/>
              </a:lnSpc>
              <a:spcBef>
                <a:spcPts val="459"/>
              </a:spcBef>
            </a:pPr>
            <a:r>
              <a:rPr sz="1200" spc="-35" dirty="0">
                <a:solidFill>
                  <a:srgbClr val="231F20"/>
                </a:solidFill>
                <a:latin typeface="Calibri"/>
                <a:cs typeface="Calibri"/>
              </a:rPr>
              <a:t>Goods </a:t>
            </a:r>
            <a:r>
              <a:rPr sz="1200" spc="-55" dirty="0">
                <a:solidFill>
                  <a:srgbClr val="231F20"/>
                </a:solidFill>
                <a:latin typeface="Calibri"/>
                <a:cs typeface="Calibri"/>
              </a:rPr>
              <a:t>only</a:t>
            </a:r>
            <a:r>
              <a:rPr sz="1200" spc="-110" dirty="0">
                <a:solidFill>
                  <a:srgbClr val="231F20"/>
                </a:solidFill>
                <a:latin typeface="Calibri"/>
                <a:cs typeface="Calibri"/>
              </a:rPr>
              <a:t> </a:t>
            </a:r>
            <a:r>
              <a:rPr sz="1200" spc="-45" dirty="0">
                <a:solidFill>
                  <a:srgbClr val="231F20"/>
                </a:solidFill>
                <a:latin typeface="Calibri"/>
                <a:cs typeface="Calibri"/>
              </a:rPr>
              <a:t>Lifts</a:t>
            </a:r>
            <a:endParaRPr sz="1200" dirty="0">
              <a:latin typeface="Calibri"/>
              <a:cs typeface="Calibri"/>
            </a:endParaRPr>
          </a:p>
          <a:p>
            <a:pPr marL="251460" marR="1229360">
              <a:lnSpc>
                <a:spcPct val="131900"/>
              </a:lnSpc>
            </a:pPr>
            <a:r>
              <a:rPr sz="1200" spc="-35" dirty="0">
                <a:solidFill>
                  <a:srgbClr val="231F20"/>
                </a:solidFill>
                <a:latin typeface="Calibri"/>
                <a:cs typeface="Calibri"/>
              </a:rPr>
              <a:t>Goods Lift </a:t>
            </a:r>
            <a:r>
              <a:rPr sz="1200" spc="-55" dirty="0">
                <a:solidFill>
                  <a:srgbClr val="231F20"/>
                </a:solidFill>
                <a:latin typeface="Calibri"/>
                <a:cs typeface="Calibri"/>
              </a:rPr>
              <a:t>with </a:t>
            </a:r>
            <a:r>
              <a:rPr sz="1200" spc="-65" dirty="0">
                <a:solidFill>
                  <a:srgbClr val="231F20"/>
                </a:solidFill>
                <a:latin typeface="Calibri"/>
                <a:cs typeface="Calibri"/>
              </a:rPr>
              <a:t>trained</a:t>
            </a:r>
            <a:r>
              <a:rPr sz="1200" spc="-175" dirty="0">
                <a:solidFill>
                  <a:srgbClr val="231F20"/>
                </a:solidFill>
                <a:latin typeface="Calibri"/>
                <a:cs typeface="Calibri"/>
              </a:rPr>
              <a:t> </a:t>
            </a:r>
            <a:r>
              <a:rPr sz="1200" spc="-75" dirty="0">
                <a:solidFill>
                  <a:srgbClr val="231F20"/>
                </a:solidFill>
                <a:latin typeface="Calibri"/>
                <a:cs typeface="Calibri"/>
              </a:rPr>
              <a:t>operative.  </a:t>
            </a:r>
            <a:r>
              <a:rPr sz="1200" spc="-60" dirty="0">
                <a:solidFill>
                  <a:srgbClr val="231F20"/>
                </a:solidFill>
                <a:latin typeface="Calibri"/>
                <a:cs typeface="Calibri"/>
              </a:rPr>
              <a:t>Scissors</a:t>
            </a:r>
            <a:r>
              <a:rPr sz="1200" spc="-75" dirty="0">
                <a:solidFill>
                  <a:srgbClr val="231F20"/>
                </a:solidFill>
                <a:latin typeface="Calibri"/>
                <a:cs typeface="Calibri"/>
              </a:rPr>
              <a:t> </a:t>
            </a:r>
            <a:r>
              <a:rPr sz="1200" spc="-45" dirty="0">
                <a:solidFill>
                  <a:srgbClr val="231F20"/>
                </a:solidFill>
                <a:latin typeface="Calibri"/>
                <a:cs typeface="Calibri"/>
              </a:rPr>
              <a:t>Lifts</a:t>
            </a:r>
            <a:endParaRPr sz="1200" dirty="0">
              <a:latin typeface="Calibri"/>
              <a:cs typeface="Calibri"/>
            </a:endParaRPr>
          </a:p>
          <a:p>
            <a:pPr marL="250825" marR="5080" indent="635">
              <a:lnSpc>
                <a:spcPct val="131900"/>
              </a:lnSpc>
            </a:pPr>
            <a:r>
              <a:rPr sz="1200" spc="-60" dirty="0">
                <a:solidFill>
                  <a:srgbClr val="231F20"/>
                </a:solidFill>
                <a:latin typeface="Calibri"/>
                <a:cs typeface="Calibri"/>
              </a:rPr>
              <a:t>Platform </a:t>
            </a:r>
            <a:r>
              <a:rPr sz="1200" spc="-45" dirty="0">
                <a:solidFill>
                  <a:srgbClr val="231F20"/>
                </a:solidFill>
                <a:latin typeface="Calibri"/>
                <a:cs typeface="Calibri"/>
              </a:rPr>
              <a:t>Lifts for </a:t>
            </a:r>
            <a:r>
              <a:rPr sz="1200" spc="-70" dirty="0">
                <a:solidFill>
                  <a:srgbClr val="231F20"/>
                </a:solidFill>
                <a:latin typeface="Calibri"/>
                <a:cs typeface="Calibri"/>
              </a:rPr>
              <a:t>persons </a:t>
            </a:r>
            <a:r>
              <a:rPr sz="1200" spc="-55" dirty="0">
                <a:solidFill>
                  <a:srgbClr val="231F20"/>
                </a:solidFill>
                <a:latin typeface="Calibri"/>
                <a:cs typeface="Calibri"/>
              </a:rPr>
              <a:t>with </a:t>
            </a:r>
            <a:r>
              <a:rPr sz="1200" spc="-75" dirty="0">
                <a:solidFill>
                  <a:srgbClr val="231F20"/>
                </a:solidFill>
                <a:latin typeface="Calibri"/>
                <a:cs typeface="Calibri"/>
              </a:rPr>
              <a:t>impaired mobility.  </a:t>
            </a:r>
            <a:r>
              <a:rPr sz="1200" spc="-25" dirty="0">
                <a:solidFill>
                  <a:srgbClr val="231F20"/>
                </a:solidFill>
                <a:latin typeface="Calibri"/>
                <a:cs typeface="Calibri"/>
              </a:rPr>
              <a:t>(2006/42/EC</a:t>
            </a:r>
            <a:r>
              <a:rPr sz="1200" spc="-70" dirty="0">
                <a:solidFill>
                  <a:srgbClr val="231F20"/>
                </a:solidFill>
                <a:latin typeface="Calibri"/>
                <a:cs typeface="Calibri"/>
              </a:rPr>
              <a:t> </a:t>
            </a:r>
            <a:r>
              <a:rPr sz="1200" spc="204" dirty="0">
                <a:solidFill>
                  <a:srgbClr val="231F20"/>
                </a:solidFill>
                <a:latin typeface="Calibri"/>
                <a:cs typeface="Calibri"/>
              </a:rPr>
              <a:t>&amp;</a:t>
            </a:r>
            <a:r>
              <a:rPr sz="1200" spc="-70" dirty="0">
                <a:solidFill>
                  <a:srgbClr val="231F20"/>
                </a:solidFill>
                <a:latin typeface="Calibri"/>
                <a:cs typeface="Calibri"/>
              </a:rPr>
              <a:t> </a:t>
            </a:r>
            <a:r>
              <a:rPr sz="1200" spc="-55" dirty="0">
                <a:solidFill>
                  <a:srgbClr val="231F20"/>
                </a:solidFill>
                <a:latin typeface="Calibri"/>
                <a:cs typeface="Calibri"/>
              </a:rPr>
              <a:t>Part</a:t>
            </a:r>
            <a:r>
              <a:rPr sz="1200" spc="-70" dirty="0">
                <a:solidFill>
                  <a:srgbClr val="231F20"/>
                </a:solidFill>
                <a:latin typeface="Calibri"/>
                <a:cs typeface="Calibri"/>
              </a:rPr>
              <a:t> </a:t>
            </a:r>
            <a:r>
              <a:rPr sz="1200" spc="-75" dirty="0">
                <a:solidFill>
                  <a:srgbClr val="231F20"/>
                </a:solidFill>
                <a:latin typeface="Calibri"/>
                <a:cs typeface="Calibri"/>
              </a:rPr>
              <a:t>M</a:t>
            </a:r>
            <a:r>
              <a:rPr sz="1200" spc="-70" dirty="0">
                <a:solidFill>
                  <a:srgbClr val="231F20"/>
                </a:solidFill>
                <a:latin typeface="Calibri"/>
                <a:cs typeface="Calibri"/>
              </a:rPr>
              <a:t> </a:t>
            </a:r>
            <a:r>
              <a:rPr sz="1200" spc="-60" dirty="0">
                <a:solidFill>
                  <a:srgbClr val="231F20"/>
                </a:solidFill>
                <a:latin typeface="Calibri"/>
                <a:cs typeface="Calibri"/>
              </a:rPr>
              <a:t>Building</a:t>
            </a:r>
            <a:r>
              <a:rPr sz="1200" spc="-65" dirty="0">
                <a:solidFill>
                  <a:srgbClr val="231F20"/>
                </a:solidFill>
                <a:latin typeface="Calibri"/>
                <a:cs typeface="Calibri"/>
              </a:rPr>
              <a:t> Regulation</a:t>
            </a:r>
            <a:r>
              <a:rPr sz="1200" spc="-70" dirty="0">
                <a:solidFill>
                  <a:srgbClr val="231F20"/>
                </a:solidFill>
                <a:latin typeface="Calibri"/>
                <a:cs typeface="Calibri"/>
              </a:rPr>
              <a:t> </a:t>
            </a:r>
            <a:r>
              <a:rPr sz="1200" spc="204" dirty="0">
                <a:solidFill>
                  <a:srgbClr val="231F20"/>
                </a:solidFill>
                <a:latin typeface="Calibri"/>
                <a:cs typeface="Calibri"/>
              </a:rPr>
              <a:t>&amp;</a:t>
            </a:r>
            <a:r>
              <a:rPr sz="1200" spc="-70" dirty="0">
                <a:solidFill>
                  <a:srgbClr val="231F20"/>
                </a:solidFill>
                <a:latin typeface="Calibri"/>
                <a:cs typeface="Calibri"/>
              </a:rPr>
              <a:t> </a:t>
            </a:r>
            <a:r>
              <a:rPr sz="1200" spc="-80" dirty="0">
                <a:solidFill>
                  <a:srgbClr val="231F20"/>
                </a:solidFill>
                <a:latin typeface="Calibri"/>
                <a:cs typeface="Calibri"/>
              </a:rPr>
              <a:t>EN81-41)</a:t>
            </a:r>
            <a:endParaRPr sz="1200" dirty="0">
              <a:latin typeface="Calibri"/>
              <a:cs typeface="Calibri"/>
            </a:endParaRPr>
          </a:p>
        </p:txBody>
      </p:sp>
      <p:sp>
        <p:nvSpPr>
          <p:cNvPr id="24" name="object 3">
            <a:extLst>
              <a:ext uri="{FF2B5EF4-FFF2-40B4-BE49-F238E27FC236}">
                <a16:creationId xmlns:a16="http://schemas.microsoft.com/office/drawing/2014/main" id="{FC1F56AD-B74A-44B9-AEE7-B3D5DF911C40}"/>
              </a:ext>
            </a:extLst>
          </p:cNvPr>
          <p:cNvSpPr/>
          <p:nvPr/>
        </p:nvSpPr>
        <p:spPr>
          <a:xfrm>
            <a:off x="347139" y="215884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solidFill>
                <a:srgbClr val="FF6600"/>
              </a:solidFill>
            </a:endParaRPr>
          </a:p>
        </p:txBody>
      </p:sp>
      <p:sp>
        <p:nvSpPr>
          <p:cNvPr id="25" name="object 4">
            <a:extLst>
              <a:ext uri="{FF2B5EF4-FFF2-40B4-BE49-F238E27FC236}">
                <a16:creationId xmlns:a16="http://schemas.microsoft.com/office/drawing/2014/main" id="{F9AEF4FA-0CE4-42E1-9EA1-CA1E6063435D}"/>
              </a:ext>
            </a:extLst>
          </p:cNvPr>
          <p:cNvSpPr/>
          <p:nvPr/>
        </p:nvSpPr>
        <p:spPr>
          <a:xfrm>
            <a:off x="347139" y="191754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solidFill>
                <a:srgbClr val="FF6600"/>
              </a:solidFill>
            </a:endParaRPr>
          </a:p>
        </p:txBody>
      </p:sp>
      <p:sp>
        <p:nvSpPr>
          <p:cNvPr id="26" name="object 5">
            <a:extLst>
              <a:ext uri="{FF2B5EF4-FFF2-40B4-BE49-F238E27FC236}">
                <a16:creationId xmlns:a16="http://schemas.microsoft.com/office/drawing/2014/main" id="{4041A810-C942-4DAD-8765-A48862F220F9}"/>
              </a:ext>
            </a:extLst>
          </p:cNvPr>
          <p:cNvSpPr/>
          <p:nvPr/>
        </p:nvSpPr>
        <p:spPr>
          <a:xfrm>
            <a:off x="347139" y="1676242"/>
            <a:ext cx="186791" cy="186778"/>
          </a:xfrm>
          <a:prstGeom prst="rect">
            <a:avLst/>
          </a:prstGeom>
          <a:blipFill>
            <a:blip r:embed="rId3" cstate="print">
              <a:duotone>
                <a:prstClr val="black"/>
                <a:schemeClr val="accent1">
                  <a:tint val="45000"/>
                  <a:satMod val="400000"/>
                </a:schemeClr>
              </a:duotone>
            </a:blip>
            <a:stretch>
              <a:fillRect/>
            </a:stretch>
          </a:blipFill>
          <a:ln>
            <a:noFill/>
          </a:ln>
        </p:spPr>
        <p:txBody>
          <a:bodyPr wrap="square" lIns="0" tIns="0" rIns="0" bIns="0" rtlCol="0"/>
          <a:lstStyle/>
          <a:p>
            <a:endParaRPr>
              <a:solidFill>
                <a:srgbClr val="FF6600"/>
              </a:solidFill>
            </a:endParaRPr>
          </a:p>
        </p:txBody>
      </p:sp>
      <p:sp>
        <p:nvSpPr>
          <p:cNvPr id="27" name="object 6">
            <a:extLst>
              <a:ext uri="{FF2B5EF4-FFF2-40B4-BE49-F238E27FC236}">
                <a16:creationId xmlns:a16="http://schemas.microsoft.com/office/drawing/2014/main" id="{6981E4C8-F80D-4AC0-84E4-BBE24B8793B5}"/>
              </a:ext>
            </a:extLst>
          </p:cNvPr>
          <p:cNvSpPr/>
          <p:nvPr/>
        </p:nvSpPr>
        <p:spPr>
          <a:xfrm>
            <a:off x="347139" y="143494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solidFill>
                <a:srgbClr val="FF6600"/>
              </a:solidFill>
            </a:endParaRPr>
          </a:p>
        </p:txBody>
      </p:sp>
      <p:sp>
        <p:nvSpPr>
          <p:cNvPr id="28" name="object 7">
            <a:extLst>
              <a:ext uri="{FF2B5EF4-FFF2-40B4-BE49-F238E27FC236}">
                <a16:creationId xmlns:a16="http://schemas.microsoft.com/office/drawing/2014/main" id="{E317BAD5-8D35-4ED6-AE03-D3F25FF0ADFB}"/>
              </a:ext>
            </a:extLst>
          </p:cNvPr>
          <p:cNvSpPr/>
          <p:nvPr/>
        </p:nvSpPr>
        <p:spPr>
          <a:xfrm>
            <a:off x="347139" y="119364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solidFill>
                <a:srgbClr val="FF6600"/>
              </a:solidFill>
            </a:endParaRPr>
          </a:p>
        </p:txBody>
      </p:sp>
      <p:sp>
        <p:nvSpPr>
          <p:cNvPr id="29" name="object 8">
            <a:extLst>
              <a:ext uri="{FF2B5EF4-FFF2-40B4-BE49-F238E27FC236}">
                <a16:creationId xmlns:a16="http://schemas.microsoft.com/office/drawing/2014/main" id="{49621B59-8CEB-4541-AEE5-52FCDDA6E324}"/>
              </a:ext>
            </a:extLst>
          </p:cNvPr>
          <p:cNvSpPr/>
          <p:nvPr/>
        </p:nvSpPr>
        <p:spPr>
          <a:xfrm>
            <a:off x="347139" y="95234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solidFill>
                <a:srgbClr val="FF6600"/>
              </a:solidFill>
            </a:endParaRPr>
          </a:p>
        </p:txBody>
      </p:sp>
      <p:sp>
        <p:nvSpPr>
          <p:cNvPr id="31" name="object 10">
            <a:extLst>
              <a:ext uri="{FF2B5EF4-FFF2-40B4-BE49-F238E27FC236}">
                <a16:creationId xmlns:a16="http://schemas.microsoft.com/office/drawing/2014/main" id="{42D0C128-5B94-4181-B286-9B8C10EF14FD}"/>
              </a:ext>
            </a:extLst>
          </p:cNvPr>
          <p:cNvSpPr/>
          <p:nvPr/>
        </p:nvSpPr>
        <p:spPr>
          <a:xfrm>
            <a:off x="347139" y="312404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p>
        </p:txBody>
      </p:sp>
      <p:sp>
        <p:nvSpPr>
          <p:cNvPr id="32" name="object 11">
            <a:extLst>
              <a:ext uri="{FF2B5EF4-FFF2-40B4-BE49-F238E27FC236}">
                <a16:creationId xmlns:a16="http://schemas.microsoft.com/office/drawing/2014/main" id="{E533239A-361D-4899-B9E2-35C38869F23B}"/>
              </a:ext>
            </a:extLst>
          </p:cNvPr>
          <p:cNvSpPr/>
          <p:nvPr/>
        </p:nvSpPr>
        <p:spPr>
          <a:xfrm>
            <a:off x="347139" y="336534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p>
        </p:txBody>
      </p:sp>
      <p:sp>
        <p:nvSpPr>
          <p:cNvPr id="33" name="object 12">
            <a:extLst>
              <a:ext uri="{FF2B5EF4-FFF2-40B4-BE49-F238E27FC236}">
                <a16:creationId xmlns:a16="http://schemas.microsoft.com/office/drawing/2014/main" id="{30F093C6-6A4E-4F37-93FE-6CE920D5D834}"/>
              </a:ext>
            </a:extLst>
          </p:cNvPr>
          <p:cNvSpPr/>
          <p:nvPr/>
        </p:nvSpPr>
        <p:spPr>
          <a:xfrm>
            <a:off x="347139" y="360664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p>
        </p:txBody>
      </p:sp>
      <p:sp>
        <p:nvSpPr>
          <p:cNvPr id="34" name="object 27">
            <a:extLst>
              <a:ext uri="{FF2B5EF4-FFF2-40B4-BE49-F238E27FC236}">
                <a16:creationId xmlns:a16="http://schemas.microsoft.com/office/drawing/2014/main" id="{E444A7E9-2522-4029-B8A2-86F40EB6CDED}"/>
              </a:ext>
            </a:extLst>
          </p:cNvPr>
          <p:cNvSpPr/>
          <p:nvPr/>
        </p:nvSpPr>
        <p:spPr>
          <a:xfrm>
            <a:off x="2799734" y="4890283"/>
            <a:ext cx="1907741" cy="1208421"/>
          </a:xfrm>
          <a:prstGeom prst="rect">
            <a:avLst/>
          </a:prstGeom>
          <a:blipFill>
            <a:blip r:embed="rId4" cstate="print"/>
            <a:stretch>
              <a:fillRect/>
            </a:stretch>
          </a:blipFill>
          <a:ln>
            <a:solidFill>
              <a:srgbClr val="FF6600"/>
            </a:solidFill>
          </a:ln>
        </p:spPr>
        <p:txBody>
          <a:bodyPr wrap="square" lIns="0" tIns="0" rIns="0" bIns="0" rtlCol="0"/>
          <a:lstStyle/>
          <a:p>
            <a:endParaRPr/>
          </a:p>
        </p:txBody>
      </p:sp>
      <p:sp>
        <p:nvSpPr>
          <p:cNvPr id="35" name="object 28">
            <a:extLst>
              <a:ext uri="{FF2B5EF4-FFF2-40B4-BE49-F238E27FC236}">
                <a16:creationId xmlns:a16="http://schemas.microsoft.com/office/drawing/2014/main" id="{B0967DD5-FB90-4E2D-802C-4EC9C4DBF417}"/>
              </a:ext>
            </a:extLst>
          </p:cNvPr>
          <p:cNvSpPr/>
          <p:nvPr/>
        </p:nvSpPr>
        <p:spPr>
          <a:xfrm>
            <a:off x="2787033" y="4887107"/>
            <a:ext cx="1924807" cy="1224411"/>
          </a:xfrm>
          <a:custGeom>
            <a:avLst/>
            <a:gdLst/>
            <a:ahLst/>
            <a:cxnLst/>
            <a:rect l="l" t="t" r="r" b="b"/>
            <a:pathLst>
              <a:path w="2934970" h="1953895">
                <a:moveTo>
                  <a:pt x="0" y="0"/>
                </a:moveTo>
                <a:lnTo>
                  <a:pt x="2934347" y="0"/>
                </a:lnTo>
                <a:lnTo>
                  <a:pt x="2934347" y="1953780"/>
                </a:lnTo>
                <a:lnTo>
                  <a:pt x="0" y="1953780"/>
                </a:lnTo>
                <a:lnTo>
                  <a:pt x="0" y="0"/>
                </a:lnTo>
                <a:close/>
              </a:path>
            </a:pathLst>
          </a:custGeom>
          <a:ln w="25400">
            <a:solidFill>
              <a:srgbClr val="FF6600"/>
            </a:solidFill>
          </a:ln>
        </p:spPr>
        <p:txBody>
          <a:bodyPr wrap="square" lIns="0" tIns="0" rIns="0" bIns="0" rtlCol="0"/>
          <a:lstStyle/>
          <a:p>
            <a:endParaRPr/>
          </a:p>
        </p:txBody>
      </p:sp>
      <p:sp>
        <p:nvSpPr>
          <p:cNvPr id="36" name="object 33">
            <a:extLst>
              <a:ext uri="{FF2B5EF4-FFF2-40B4-BE49-F238E27FC236}">
                <a16:creationId xmlns:a16="http://schemas.microsoft.com/office/drawing/2014/main" id="{F282BDD3-54BC-4817-932C-F164861E5717}"/>
              </a:ext>
            </a:extLst>
          </p:cNvPr>
          <p:cNvSpPr/>
          <p:nvPr/>
        </p:nvSpPr>
        <p:spPr>
          <a:xfrm>
            <a:off x="369455" y="4896785"/>
            <a:ext cx="1896218" cy="1190506"/>
          </a:xfrm>
          <a:prstGeom prst="rect">
            <a:avLst/>
          </a:prstGeom>
          <a:blipFill>
            <a:blip r:embed="rId5" cstate="print"/>
            <a:stretch>
              <a:fillRect/>
            </a:stretch>
          </a:blipFill>
          <a:ln>
            <a:solidFill>
              <a:srgbClr val="FF6600"/>
            </a:solidFill>
          </a:ln>
        </p:spPr>
        <p:txBody>
          <a:bodyPr wrap="square" lIns="0" tIns="0" rIns="0" bIns="0" rtlCol="0"/>
          <a:lstStyle/>
          <a:p>
            <a:endParaRPr/>
          </a:p>
        </p:txBody>
      </p:sp>
      <p:sp>
        <p:nvSpPr>
          <p:cNvPr id="37" name="object 34">
            <a:extLst>
              <a:ext uri="{FF2B5EF4-FFF2-40B4-BE49-F238E27FC236}">
                <a16:creationId xmlns:a16="http://schemas.microsoft.com/office/drawing/2014/main" id="{7DB17D0B-3132-47D9-876F-07B646B86794}"/>
              </a:ext>
            </a:extLst>
          </p:cNvPr>
          <p:cNvSpPr/>
          <p:nvPr/>
        </p:nvSpPr>
        <p:spPr>
          <a:xfrm>
            <a:off x="356754" y="4887108"/>
            <a:ext cx="1924807" cy="1211595"/>
          </a:xfrm>
          <a:custGeom>
            <a:avLst/>
            <a:gdLst/>
            <a:ahLst/>
            <a:cxnLst/>
            <a:rect l="l" t="t" r="r" b="b"/>
            <a:pathLst>
              <a:path w="2934970" h="2113279">
                <a:moveTo>
                  <a:pt x="0" y="0"/>
                </a:moveTo>
                <a:lnTo>
                  <a:pt x="2934347" y="0"/>
                </a:lnTo>
                <a:lnTo>
                  <a:pt x="2934347" y="2112911"/>
                </a:lnTo>
                <a:lnTo>
                  <a:pt x="0" y="2112911"/>
                </a:lnTo>
                <a:lnTo>
                  <a:pt x="0" y="0"/>
                </a:lnTo>
                <a:close/>
              </a:path>
            </a:pathLst>
          </a:custGeom>
          <a:ln w="25399">
            <a:solidFill>
              <a:srgbClr val="FF6600"/>
            </a:solidFill>
          </a:ln>
        </p:spPr>
        <p:txBody>
          <a:bodyPr wrap="square" lIns="0" tIns="0" rIns="0" bIns="0" rtlCol="0"/>
          <a:lstStyle/>
          <a:p>
            <a:endParaRPr/>
          </a:p>
        </p:txBody>
      </p:sp>
      <p:sp>
        <p:nvSpPr>
          <p:cNvPr id="38" name="object 35">
            <a:extLst>
              <a:ext uri="{FF2B5EF4-FFF2-40B4-BE49-F238E27FC236}">
                <a16:creationId xmlns:a16="http://schemas.microsoft.com/office/drawing/2014/main" id="{1DF7AC7D-BEEF-49A4-8558-1A6479DEDD6F}"/>
              </a:ext>
            </a:extLst>
          </p:cNvPr>
          <p:cNvSpPr/>
          <p:nvPr/>
        </p:nvSpPr>
        <p:spPr>
          <a:xfrm>
            <a:off x="356753" y="249460"/>
            <a:ext cx="3266440" cy="337185"/>
          </a:xfrm>
          <a:custGeom>
            <a:avLst/>
            <a:gdLst/>
            <a:ahLst/>
            <a:cxnLst/>
            <a:rect l="l" t="t" r="r" b="b"/>
            <a:pathLst>
              <a:path w="3266440" h="337184">
                <a:moveTo>
                  <a:pt x="0" y="337184"/>
                </a:moveTo>
                <a:lnTo>
                  <a:pt x="3266313" y="337184"/>
                </a:lnTo>
                <a:lnTo>
                  <a:pt x="3266313" y="0"/>
                </a:lnTo>
                <a:lnTo>
                  <a:pt x="0" y="0"/>
                </a:lnTo>
                <a:lnTo>
                  <a:pt x="0" y="337184"/>
                </a:lnTo>
                <a:close/>
              </a:path>
            </a:pathLst>
          </a:custGeom>
          <a:solidFill>
            <a:srgbClr val="000000"/>
          </a:solidFill>
        </p:spPr>
        <p:txBody>
          <a:bodyPr wrap="square" lIns="0" tIns="0" rIns="0" bIns="0" rtlCol="0"/>
          <a:lstStyle/>
          <a:p>
            <a:endParaRPr/>
          </a:p>
        </p:txBody>
      </p:sp>
      <p:sp>
        <p:nvSpPr>
          <p:cNvPr id="39" name="object 36">
            <a:extLst>
              <a:ext uri="{FF2B5EF4-FFF2-40B4-BE49-F238E27FC236}">
                <a16:creationId xmlns:a16="http://schemas.microsoft.com/office/drawing/2014/main" id="{763987C1-D993-48FE-B7B2-872C1A524596}"/>
              </a:ext>
            </a:extLst>
          </p:cNvPr>
          <p:cNvSpPr/>
          <p:nvPr/>
        </p:nvSpPr>
        <p:spPr>
          <a:xfrm>
            <a:off x="357057" y="249816"/>
            <a:ext cx="3265792" cy="336575"/>
          </a:xfrm>
          <a:prstGeom prst="rect">
            <a:avLst/>
          </a:prstGeom>
          <a:blipFill>
            <a:blip r:embed="rId6" cstate="print"/>
            <a:stretch>
              <a:fillRect/>
            </a:stretch>
          </a:blipFill>
        </p:spPr>
        <p:txBody>
          <a:bodyPr wrap="square" lIns="0" tIns="0" rIns="0" bIns="0" rtlCol="0"/>
          <a:lstStyle/>
          <a:p>
            <a:endParaRPr/>
          </a:p>
        </p:txBody>
      </p:sp>
      <p:sp>
        <p:nvSpPr>
          <p:cNvPr id="40" name="object 37">
            <a:extLst>
              <a:ext uri="{FF2B5EF4-FFF2-40B4-BE49-F238E27FC236}">
                <a16:creationId xmlns:a16="http://schemas.microsoft.com/office/drawing/2014/main" id="{5A0D400B-9D69-41E0-937B-6A0420B1DC22}"/>
              </a:ext>
            </a:extLst>
          </p:cNvPr>
          <p:cNvSpPr txBox="1"/>
          <p:nvPr/>
        </p:nvSpPr>
        <p:spPr>
          <a:xfrm>
            <a:off x="357057" y="224630"/>
            <a:ext cx="3265804" cy="333375"/>
          </a:xfrm>
          <a:prstGeom prst="rect">
            <a:avLst/>
          </a:prstGeom>
        </p:spPr>
        <p:txBody>
          <a:bodyPr vert="horz" wrap="square" lIns="0" tIns="15240" rIns="0" bIns="0" rtlCol="0">
            <a:spAutoFit/>
          </a:bodyPr>
          <a:lstStyle/>
          <a:p>
            <a:pPr marL="53340">
              <a:lnSpc>
                <a:spcPct val="100000"/>
              </a:lnSpc>
              <a:spcBef>
                <a:spcPts val="120"/>
              </a:spcBef>
            </a:pPr>
            <a:r>
              <a:rPr sz="2000" b="1" spc="60" dirty="0">
                <a:solidFill>
                  <a:srgbClr val="FFFFFF"/>
                </a:solidFill>
                <a:latin typeface="Calibri"/>
                <a:cs typeface="Calibri"/>
              </a:rPr>
              <a:t>SPECIALIST </a:t>
            </a:r>
            <a:r>
              <a:rPr sz="2000" b="1" spc="55" dirty="0">
                <a:solidFill>
                  <a:srgbClr val="FFFFFF"/>
                </a:solidFill>
                <a:latin typeface="Calibri"/>
                <a:cs typeface="Calibri"/>
              </a:rPr>
              <a:t>LIFT</a:t>
            </a:r>
            <a:r>
              <a:rPr lang="en-IE" sz="2000" b="1" spc="55" dirty="0">
                <a:solidFill>
                  <a:srgbClr val="FFFFFF"/>
                </a:solidFill>
                <a:latin typeface="Calibri"/>
                <a:cs typeface="Calibri"/>
              </a:rPr>
              <a:t> </a:t>
            </a:r>
            <a:r>
              <a:rPr sz="2000" b="1" spc="-350" dirty="0">
                <a:solidFill>
                  <a:srgbClr val="FFFFFF"/>
                </a:solidFill>
                <a:latin typeface="Calibri"/>
                <a:cs typeface="Calibri"/>
              </a:rPr>
              <a:t> </a:t>
            </a:r>
            <a:r>
              <a:rPr sz="2000" b="1" spc="75" dirty="0">
                <a:solidFill>
                  <a:srgbClr val="FFFFFF"/>
                </a:solidFill>
                <a:latin typeface="Calibri"/>
                <a:cs typeface="Calibri"/>
              </a:rPr>
              <a:t>SOLUTIONS</a:t>
            </a:r>
            <a:endParaRPr sz="2000" dirty="0">
              <a:latin typeface="Calibri"/>
              <a:cs typeface="Calibri"/>
            </a:endParaRPr>
          </a:p>
        </p:txBody>
      </p:sp>
      <p:sp>
        <p:nvSpPr>
          <p:cNvPr id="42" name="object 13">
            <a:extLst>
              <a:ext uri="{FF2B5EF4-FFF2-40B4-BE49-F238E27FC236}">
                <a16:creationId xmlns:a16="http://schemas.microsoft.com/office/drawing/2014/main" id="{B10C50BF-9954-4B92-9E0F-CF0E5D9E461B}"/>
              </a:ext>
            </a:extLst>
          </p:cNvPr>
          <p:cNvSpPr txBox="1"/>
          <p:nvPr/>
        </p:nvSpPr>
        <p:spPr>
          <a:xfrm>
            <a:off x="4555148" y="571698"/>
            <a:ext cx="2580640" cy="1490408"/>
          </a:xfrm>
          <a:prstGeom prst="rect">
            <a:avLst/>
          </a:prstGeom>
        </p:spPr>
        <p:txBody>
          <a:bodyPr vert="horz" wrap="square" lIns="0" tIns="71120" rIns="0" bIns="0" rtlCol="0">
            <a:spAutoFit/>
          </a:bodyPr>
          <a:lstStyle/>
          <a:p>
            <a:pPr marL="12700">
              <a:lnSpc>
                <a:spcPct val="100000"/>
              </a:lnSpc>
              <a:spcBef>
                <a:spcPts val="560"/>
              </a:spcBef>
            </a:pPr>
            <a:r>
              <a:rPr lang="en-GB" sz="1200" b="1" dirty="0">
                <a:solidFill>
                  <a:srgbClr val="FF6600"/>
                </a:solidFill>
                <a:latin typeface="Calibri"/>
                <a:cs typeface="Calibri"/>
              </a:rPr>
              <a:t>Repairs </a:t>
            </a:r>
            <a:r>
              <a:rPr lang="en-GB" sz="1200" b="1" spc="15" dirty="0">
                <a:solidFill>
                  <a:srgbClr val="FF6600"/>
                </a:solidFill>
                <a:latin typeface="Calibri"/>
                <a:cs typeface="Calibri"/>
              </a:rPr>
              <a:t>and</a:t>
            </a:r>
            <a:r>
              <a:rPr lang="en-GB" sz="1200" b="1" spc="-165" dirty="0">
                <a:solidFill>
                  <a:srgbClr val="FF6600"/>
                </a:solidFill>
                <a:latin typeface="Calibri"/>
                <a:cs typeface="Calibri"/>
              </a:rPr>
              <a:t> </a:t>
            </a:r>
            <a:r>
              <a:rPr lang="en-GB" sz="1200" b="1" spc="20" dirty="0">
                <a:solidFill>
                  <a:srgbClr val="FF6600"/>
                </a:solidFill>
                <a:latin typeface="Calibri"/>
                <a:cs typeface="Calibri"/>
              </a:rPr>
              <a:t>Refurbishment</a:t>
            </a:r>
            <a:endParaRPr lang="en-GB" sz="1200" dirty="0">
              <a:solidFill>
                <a:srgbClr val="FF6600"/>
              </a:solidFill>
              <a:latin typeface="Calibri"/>
              <a:cs typeface="Calibri"/>
            </a:endParaRPr>
          </a:p>
          <a:p>
            <a:pPr marL="251460">
              <a:lnSpc>
                <a:spcPct val="100000"/>
              </a:lnSpc>
              <a:spcBef>
                <a:spcPts val="459"/>
              </a:spcBef>
            </a:pPr>
            <a:r>
              <a:rPr lang="en-GB" sz="1200" spc="-70" dirty="0">
                <a:solidFill>
                  <a:srgbClr val="231F20"/>
                </a:solidFill>
                <a:latin typeface="Calibri"/>
                <a:cs typeface="Calibri"/>
              </a:rPr>
              <a:t>Installation </a:t>
            </a:r>
            <a:r>
              <a:rPr lang="en-GB" sz="1200" spc="-40" dirty="0">
                <a:solidFill>
                  <a:srgbClr val="231F20"/>
                </a:solidFill>
                <a:latin typeface="Calibri"/>
                <a:cs typeface="Calibri"/>
              </a:rPr>
              <a:t>of </a:t>
            </a:r>
            <a:r>
              <a:rPr lang="en-GB" sz="1200" spc="-70" dirty="0">
                <a:solidFill>
                  <a:srgbClr val="231F20"/>
                </a:solidFill>
                <a:latin typeface="Calibri"/>
                <a:cs typeface="Calibri"/>
              </a:rPr>
              <a:t>new</a:t>
            </a:r>
            <a:r>
              <a:rPr lang="en-GB" sz="1200" spc="-105" dirty="0">
                <a:solidFill>
                  <a:srgbClr val="231F20"/>
                </a:solidFill>
                <a:latin typeface="Calibri"/>
                <a:cs typeface="Calibri"/>
              </a:rPr>
              <a:t> </a:t>
            </a:r>
            <a:r>
              <a:rPr lang="en-GB" sz="1200" spc="-70" dirty="0">
                <a:solidFill>
                  <a:srgbClr val="231F20"/>
                </a:solidFill>
                <a:latin typeface="Calibri"/>
                <a:cs typeface="Calibri"/>
              </a:rPr>
              <a:t>lifts.</a:t>
            </a:r>
            <a:endParaRPr lang="en-GB" sz="1200" dirty="0">
              <a:latin typeface="Calibri"/>
              <a:cs typeface="Calibri"/>
            </a:endParaRPr>
          </a:p>
          <a:p>
            <a:pPr marL="251460" marR="5080">
              <a:lnSpc>
                <a:spcPct val="131900"/>
              </a:lnSpc>
            </a:pPr>
            <a:r>
              <a:rPr lang="en-GB" sz="1200" spc="-70" dirty="0">
                <a:solidFill>
                  <a:srgbClr val="231F20"/>
                </a:solidFill>
                <a:latin typeface="Calibri"/>
                <a:cs typeface="Calibri"/>
              </a:rPr>
              <a:t>Installation </a:t>
            </a:r>
            <a:r>
              <a:rPr lang="en-GB" sz="1200" spc="-40" dirty="0">
                <a:solidFill>
                  <a:srgbClr val="231F20"/>
                </a:solidFill>
                <a:latin typeface="Calibri"/>
                <a:cs typeface="Calibri"/>
              </a:rPr>
              <a:t>of </a:t>
            </a:r>
            <a:r>
              <a:rPr lang="en-GB" sz="1200" spc="-70" dirty="0">
                <a:solidFill>
                  <a:srgbClr val="231F20"/>
                </a:solidFill>
                <a:latin typeface="Calibri"/>
                <a:cs typeface="Calibri"/>
              </a:rPr>
              <a:t>new </a:t>
            </a:r>
            <a:r>
              <a:rPr lang="en-GB" sz="1200" spc="-60" dirty="0">
                <a:solidFill>
                  <a:srgbClr val="231F20"/>
                </a:solidFill>
                <a:latin typeface="Calibri"/>
                <a:cs typeface="Calibri"/>
              </a:rPr>
              <a:t>lifts </a:t>
            </a:r>
            <a:r>
              <a:rPr lang="en-GB" sz="1200" spc="-70" dirty="0">
                <a:solidFill>
                  <a:srgbClr val="231F20"/>
                </a:solidFill>
                <a:latin typeface="Calibri"/>
                <a:cs typeface="Calibri"/>
              </a:rPr>
              <a:t>in </a:t>
            </a:r>
            <a:r>
              <a:rPr lang="en-GB" sz="1200" spc="-60" dirty="0">
                <a:solidFill>
                  <a:srgbClr val="231F20"/>
                </a:solidFill>
                <a:latin typeface="Calibri"/>
                <a:cs typeface="Calibri"/>
              </a:rPr>
              <a:t>existing</a:t>
            </a:r>
            <a:r>
              <a:rPr lang="en-GB" sz="1200" spc="-110" dirty="0">
                <a:solidFill>
                  <a:srgbClr val="231F20"/>
                </a:solidFill>
                <a:latin typeface="Calibri"/>
                <a:cs typeface="Calibri"/>
              </a:rPr>
              <a:t> </a:t>
            </a:r>
            <a:r>
              <a:rPr lang="en-GB" sz="1200" spc="-70" dirty="0">
                <a:solidFill>
                  <a:srgbClr val="231F20"/>
                </a:solidFill>
                <a:latin typeface="Calibri"/>
                <a:cs typeface="Calibri"/>
              </a:rPr>
              <a:t>buildings.  </a:t>
            </a:r>
            <a:r>
              <a:rPr lang="en-GB" sz="1200" spc="-65" dirty="0">
                <a:solidFill>
                  <a:srgbClr val="231F20"/>
                </a:solidFill>
                <a:latin typeface="Calibri"/>
                <a:cs typeface="Calibri"/>
              </a:rPr>
              <a:t>Refurbishment </a:t>
            </a:r>
            <a:r>
              <a:rPr lang="en-GB" sz="1200" spc="-40" dirty="0">
                <a:solidFill>
                  <a:srgbClr val="231F20"/>
                </a:solidFill>
                <a:latin typeface="Calibri"/>
                <a:cs typeface="Calibri"/>
              </a:rPr>
              <a:t>of </a:t>
            </a:r>
            <a:r>
              <a:rPr lang="en-GB" sz="1200" spc="-60" dirty="0">
                <a:solidFill>
                  <a:srgbClr val="231F20"/>
                </a:solidFill>
                <a:latin typeface="Calibri"/>
                <a:cs typeface="Calibri"/>
              </a:rPr>
              <a:t>existing</a:t>
            </a:r>
            <a:r>
              <a:rPr lang="en-GB" sz="1200" spc="-110" dirty="0">
                <a:solidFill>
                  <a:srgbClr val="231F20"/>
                </a:solidFill>
                <a:latin typeface="Calibri"/>
                <a:cs typeface="Calibri"/>
              </a:rPr>
              <a:t> </a:t>
            </a:r>
            <a:r>
              <a:rPr lang="en-GB" sz="1200" spc="-70" dirty="0">
                <a:solidFill>
                  <a:srgbClr val="231F20"/>
                </a:solidFill>
                <a:latin typeface="Calibri"/>
                <a:cs typeface="Calibri"/>
              </a:rPr>
              <a:t>lifts.</a:t>
            </a:r>
            <a:endParaRPr lang="en-GB" sz="1200" dirty="0">
              <a:latin typeface="Calibri"/>
              <a:cs typeface="Calibri"/>
            </a:endParaRPr>
          </a:p>
          <a:p>
            <a:pPr marL="251460">
              <a:lnSpc>
                <a:spcPct val="100000"/>
              </a:lnSpc>
              <a:spcBef>
                <a:spcPts val="459"/>
              </a:spcBef>
            </a:pPr>
            <a:r>
              <a:rPr lang="en-GB" sz="1200" spc="-75" dirty="0">
                <a:solidFill>
                  <a:srgbClr val="231F20"/>
                </a:solidFill>
                <a:latin typeface="Calibri"/>
                <a:cs typeface="Calibri"/>
              </a:rPr>
              <a:t>Repairs </a:t>
            </a:r>
            <a:r>
              <a:rPr lang="en-GB" sz="1200" spc="-50" dirty="0">
                <a:solidFill>
                  <a:srgbClr val="231F20"/>
                </a:solidFill>
                <a:latin typeface="Calibri"/>
                <a:cs typeface="Calibri"/>
              </a:rPr>
              <a:t>to </a:t>
            </a:r>
            <a:r>
              <a:rPr lang="en-GB" sz="1200" spc="-60" dirty="0">
                <a:solidFill>
                  <a:srgbClr val="231F20"/>
                </a:solidFill>
                <a:latin typeface="Calibri"/>
                <a:cs typeface="Calibri"/>
              </a:rPr>
              <a:t>existing</a:t>
            </a:r>
            <a:r>
              <a:rPr lang="en-GB" sz="1200" spc="-90" dirty="0">
                <a:solidFill>
                  <a:srgbClr val="231F20"/>
                </a:solidFill>
                <a:latin typeface="Calibri"/>
                <a:cs typeface="Calibri"/>
              </a:rPr>
              <a:t> </a:t>
            </a:r>
            <a:r>
              <a:rPr lang="en-GB" sz="1200" spc="-60" dirty="0">
                <a:solidFill>
                  <a:srgbClr val="231F20"/>
                </a:solidFill>
                <a:latin typeface="Calibri"/>
                <a:cs typeface="Calibri"/>
              </a:rPr>
              <a:t>lifts</a:t>
            </a:r>
            <a:endParaRPr lang="en-GB" sz="1200" dirty="0">
              <a:latin typeface="Calibri"/>
              <a:cs typeface="Calibri"/>
            </a:endParaRPr>
          </a:p>
          <a:p>
            <a:pPr marL="251460">
              <a:lnSpc>
                <a:spcPct val="100000"/>
              </a:lnSpc>
              <a:spcBef>
                <a:spcPts val="455"/>
              </a:spcBef>
            </a:pPr>
            <a:r>
              <a:rPr lang="en-GB" sz="1200" spc="-75" dirty="0">
                <a:solidFill>
                  <a:srgbClr val="231F20"/>
                </a:solidFill>
                <a:latin typeface="Calibri"/>
                <a:cs typeface="Calibri"/>
              </a:rPr>
              <a:t>Removal </a:t>
            </a:r>
            <a:r>
              <a:rPr lang="en-GB" sz="1200" spc="-65" dirty="0">
                <a:solidFill>
                  <a:srgbClr val="231F20"/>
                </a:solidFill>
                <a:latin typeface="Calibri"/>
                <a:cs typeface="Calibri"/>
              </a:rPr>
              <a:t>and disposal </a:t>
            </a:r>
            <a:r>
              <a:rPr lang="en-GB" sz="1200" spc="-40" dirty="0">
                <a:solidFill>
                  <a:srgbClr val="231F20"/>
                </a:solidFill>
                <a:latin typeface="Calibri"/>
                <a:cs typeface="Calibri"/>
              </a:rPr>
              <a:t>of </a:t>
            </a:r>
            <a:r>
              <a:rPr lang="en-GB" sz="1200" spc="-60" dirty="0">
                <a:solidFill>
                  <a:srgbClr val="231F20"/>
                </a:solidFill>
                <a:latin typeface="Calibri"/>
                <a:cs typeface="Calibri"/>
              </a:rPr>
              <a:t>existing</a:t>
            </a:r>
            <a:r>
              <a:rPr lang="en-GB" sz="1200" spc="-114" dirty="0">
                <a:solidFill>
                  <a:srgbClr val="231F20"/>
                </a:solidFill>
                <a:latin typeface="Calibri"/>
                <a:cs typeface="Calibri"/>
              </a:rPr>
              <a:t> </a:t>
            </a:r>
            <a:r>
              <a:rPr lang="en-GB" sz="1200" spc="-60" dirty="0">
                <a:solidFill>
                  <a:srgbClr val="231F20"/>
                </a:solidFill>
                <a:latin typeface="Calibri"/>
                <a:cs typeface="Calibri"/>
              </a:rPr>
              <a:t>lifts</a:t>
            </a:r>
            <a:endParaRPr lang="en-GB" sz="1200" dirty="0">
              <a:latin typeface="Calibri"/>
              <a:cs typeface="Calibri"/>
            </a:endParaRPr>
          </a:p>
        </p:txBody>
      </p:sp>
      <p:sp>
        <p:nvSpPr>
          <p:cNvPr id="44" name="object 15">
            <a:extLst>
              <a:ext uri="{FF2B5EF4-FFF2-40B4-BE49-F238E27FC236}">
                <a16:creationId xmlns:a16="http://schemas.microsoft.com/office/drawing/2014/main" id="{F20CA7F4-A46B-4D9E-95E9-EDAC68FF337A}"/>
              </a:ext>
            </a:extLst>
          </p:cNvPr>
          <p:cNvSpPr/>
          <p:nvPr/>
        </p:nvSpPr>
        <p:spPr>
          <a:xfrm>
            <a:off x="4567842" y="900460"/>
            <a:ext cx="186791" cy="186778"/>
          </a:xfrm>
          <a:prstGeom prst="rect">
            <a:avLst/>
          </a:prstGeom>
          <a:blipFill>
            <a:blip r:embed="rId7" cstate="print">
              <a:duotone>
                <a:prstClr val="black"/>
                <a:schemeClr val="accent1">
                  <a:tint val="45000"/>
                  <a:satMod val="400000"/>
                </a:schemeClr>
              </a:duotone>
            </a:blip>
            <a:stretch>
              <a:fillRect/>
            </a:stretch>
          </a:blipFill>
        </p:spPr>
        <p:txBody>
          <a:bodyPr wrap="square" lIns="0" tIns="0" rIns="0" bIns="0" rtlCol="0"/>
          <a:lstStyle/>
          <a:p>
            <a:endParaRPr/>
          </a:p>
        </p:txBody>
      </p:sp>
      <p:sp>
        <p:nvSpPr>
          <p:cNvPr id="52" name="object 23">
            <a:extLst>
              <a:ext uri="{FF2B5EF4-FFF2-40B4-BE49-F238E27FC236}">
                <a16:creationId xmlns:a16="http://schemas.microsoft.com/office/drawing/2014/main" id="{6309A005-BE71-4CE6-BC62-4EAF765AE3C1}"/>
              </a:ext>
            </a:extLst>
          </p:cNvPr>
          <p:cNvSpPr/>
          <p:nvPr/>
        </p:nvSpPr>
        <p:spPr>
          <a:xfrm>
            <a:off x="4567842" y="1141760"/>
            <a:ext cx="186791" cy="186778"/>
          </a:xfrm>
          <a:prstGeom prst="rect">
            <a:avLst/>
          </a:prstGeom>
          <a:blipFill>
            <a:blip r:embed="rId8" cstate="print">
              <a:duotone>
                <a:prstClr val="black"/>
                <a:schemeClr val="accent1">
                  <a:tint val="45000"/>
                  <a:satMod val="400000"/>
                </a:schemeClr>
              </a:duotone>
            </a:blip>
            <a:stretch>
              <a:fillRect/>
            </a:stretch>
          </a:blipFill>
        </p:spPr>
        <p:txBody>
          <a:bodyPr wrap="square" lIns="0" tIns="0" rIns="0" bIns="0" rtlCol="0"/>
          <a:lstStyle/>
          <a:p>
            <a:endParaRPr/>
          </a:p>
        </p:txBody>
      </p:sp>
      <p:sp>
        <p:nvSpPr>
          <p:cNvPr id="53" name="object 24">
            <a:extLst>
              <a:ext uri="{FF2B5EF4-FFF2-40B4-BE49-F238E27FC236}">
                <a16:creationId xmlns:a16="http://schemas.microsoft.com/office/drawing/2014/main" id="{F8BE2E22-D44C-4D52-9A1B-09E1802BC12A}"/>
              </a:ext>
            </a:extLst>
          </p:cNvPr>
          <p:cNvSpPr/>
          <p:nvPr/>
        </p:nvSpPr>
        <p:spPr>
          <a:xfrm>
            <a:off x="4567842" y="1383060"/>
            <a:ext cx="186791" cy="186778"/>
          </a:xfrm>
          <a:prstGeom prst="rect">
            <a:avLst/>
          </a:prstGeom>
          <a:blipFill>
            <a:blip r:embed="rId9" cstate="print">
              <a:duotone>
                <a:prstClr val="black"/>
                <a:schemeClr val="accent1">
                  <a:tint val="45000"/>
                  <a:satMod val="400000"/>
                </a:schemeClr>
              </a:duotone>
            </a:blip>
            <a:stretch>
              <a:fillRect/>
            </a:stretch>
          </a:blipFill>
        </p:spPr>
        <p:txBody>
          <a:bodyPr wrap="square" lIns="0" tIns="0" rIns="0" bIns="0" rtlCol="0"/>
          <a:lstStyle/>
          <a:p>
            <a:endParaRPr/>
          </a:p>
        </p:txBody>
      </p:sp>
      <p:sp>
        <p:nvSpPr>
          <p:cNvPr id="54" name="object 25">
            <a:extLst>
              <a:ext uri="{FF2B5EF4-FFF2-40B4-BE49-F238E27FC236}">
                <a16:creationId xmlns:a16="http://schemas.microsoft.com/office/drawing/2014/main" id="{4CE2BCB7-959F-4E3F-8472-FBDDAC4D7D21}"/>
              </a:ext>
            </a:extLst>
          </p:cNvPr>
          <p:cNvSpPr/>
          <p:nvPr/>
        </p:nvSpPr>
        <p:spPr>
          <a:xfrm>
            <a:off x="4567842" y="1624360"/>
            <a:ext cx="186791" cy="186778"/>
          </a:xfrm>
          <a:prstGeom prst="rect">
            <a:avLst/>
          </a:prstGeom>
          <a:blipFill>
            <a:blip r:embed="rId7" cstate="print">
              <a:duotone>
                <a:prstClr val="black"/>
                <a:schemeClr val="accent1">
                  <a:tint val="45000"/>
                  <a:satMod val="400000"/>
                </a:schemeClr>
              </a:duotone>
            </a:blip>
            <a:stretch>
              <a:fillRect/>
            </a:stretch>
          </a:blipFill>
        </p:spPr>
        <p:txBody>
          <a:bodyPr wrap="square" lIns="0" tIns="0" rIns="0" bIns="0" rtlCol="0"/>
          <a:lstStyle/>
          <a:p>
            <a:endParaRPr/>
          </a:p>
        </p:txBody>
      </p:sp>
      <p:sp>
        <p:nvSpPr>
          <p:cNvPr id="55" name="object 26">
            <a:extLst>
              <a:ext uri="{FF2B5EF4-FFF2-40B4-BE49-F238E27FC236}">
                <a16:creationId xmlns:a16="http://schemas.microsoft.com/office/drawing/2014/main" id="{49D230B7-AAE0-4A87-B165-3F429E0619F1}"/>
              </a:ext>
            </a:extLst>
          </p:cNvPr>
          <p:cNvSpPr/>
          <p:nvPr/>
        </p:nvSpPr>
        <p:spPr>
          <a:xfrm>
            <a:off x="4567842" y="1865659"/>
            <a:ext cx="186791" cy="186778"/>
          </a:xfrm>
          <a:prstGeom prst="rect">
            <a:avLst/>
          </a:prstGeom>
          <a:blipFill>
            <a:blip r:embed="rId8" cstate="print">
              <a:duotone>
                <a:prstClr val="black"/>
                <a:schemeClr val="accent1">
                  <a:tint val="45000"/>
                  <a:satMod val="400000"/>
                </a:schemeClr>
              </a:duotone>
            </a:blip>
            <a:stretch>
              <a:fillRect/>
            </a:stretch>
          </a:blipFill>
        </p:spPr>
        <p:txBody>
          <a:bodyPr wrap="square" lIns="0" tIns="0" rIns="0" bIns="0" rtlCol="0"/>
          <a:lstStyle/>
          <a:p>
            <a:endParaRPr/>
          </a:p>
        </p:txBody>
      </p:sp>
      <p:sp>
        <p:nvSpPr>
          <p:cNvPr id="58" name="object 31">
            <a:extLst>
              <a:ext uri="{FF2B5EF4-FFF2-40B4-BE49-F238E27FC236}">
                <a16:creationId xmlns:a16="http://schemas.microsoft.com/office/drawing/2014/main" id="{A94DB4E7-72D4-4CD6-9F92-00E373340EFC}"/>
              </a:ext>
            </a:extLst>
          </p:cNvPr>
          <p:cNvSpPr/>
          <p:nvPr/>
        </p:nvSpPr>
        <p:spPr>
          <a:xfrm>
            <a:off x="5252674" y="4874644"/>
            <a:ext cx="1866417" cy="1260736"/>
          </a:xfrm>
          <a:prstGeom prst="rect">
            <a:avLst/>
          </a:prstGeom>
          <a:blipFill>
            <a:blip r:embed="rId10" cstate="print"/>
            <a:stretch>
              <a:fillRect/>
            </a:stretch>
          </a:blipFill>
          <a:ln>
            <a:solidFill>
              <a:srgbClr val="FF6600"/>
            </a:solidFill>
          </a:ln>
        </p:spPr>
        <p:txBody>
          <a:bodyPr wrap="square" lIns="0" tIns="0" rIns="0" bIns="0" rtlCol="0"/>
          <a:lstStyle/>
          <a:p>
            <a:endParaRPr/>
          </a:p>
        </p:txBody>
      </p:sp>
      <p:sp>
        <p:nvSpPr>
          <p:cNvPr id="59" name="object 32">
            <a:extLst>
              <a:ext uri="{FF2B5EF4-FFF2-40B4-BE49-F238E27FC236}">
                <a16:creationId xmlns:a16="http://schemas.microsoft.com/office/drawing/2014/main" id="{35878022-0E11-4AEC-A912-CD5420E9FCC7}"/>
              </a:ext>
            </a:extLst>
          </p:cNvPr>
          <p:cNvSpPr/>
          <p:nvPr/>
        </p:nvSpPr>
        <p:spPr>
          <a:xfrm>
            <a:off x="5252674" y="4861749"/>
            <a:ext cx="1883114" cy="1273631"/>
          </a:xfrm>
          <a:custGeom>
            <a:avLst/>
            <a:gdLst/>
            <a:ahLst/>
            <a:cxnLst/>
            <a:rect l="l" t="t" r="r" b="b"/>
            <a:pathLst>
              <a:path w="2934970" h="2513965">
                <a:moveTo>
                  <a:pt x="0" y="0"/>
                </a:moveTo>
                <a:lnTo>
                  <a:pt x="2934347" y="0"/>
                </a:lnTo>
                <a:lnTo>
                  <a:pt x="2934347" y="2513914"/>
                </a:lnTo>
                <a:lnTo>
                  <a:pt x="0" y="2513914"/>
                </a:lnTo>
                <a:lnTo>
                  <a:pt x="0" y="0"/>
                </a:lnTo>
                <a:close/>
              </a:path>
            </a:pathLst>
          </a:custGeom>
          <a:ln w="25399">
            <a:solidFill>
              <a:srgbClr val="FF6600"/>
            </a:solidFill>
          </a:ln>
        </p:spPr>
        <p:txBody>
          <a:bodyPr wrap="square" lIns="0" tIns="0" rIns="0" bIns="0" rtlCol="0"/>
          <a:lstStyle/>
          <a:p>
            <a:endParaRPr/>
          </a:p>
        </p:txBody>
      </p:sp>
      <p:sp>
        <p:nvSpPr>
          <p:cNvPr id="60" name="object 38">
            <a:extLst>
              <a:ext uri="{FF2B5EF4-FFF2-40B4-BE49-F238E27FC236}">
                <a16:creationId xmlns:a16="http://schemas.microsoft.com/office/drawing/2014/main" id="{EAEC19D6-4E49-40C2-9BBC-DA51CF5CD948}"/>
              </a:ext>
            </a:extLst>
          </p:cNvPr>
          <p:cNvSpPr/>
          <p:nvPr/>
        </p:nvSpPr>
        <p:spPr>
          <a:xfrm>
            <a:off x="4577456" y="246295"/>
            <a:ext cx="1980564" cy="337185"/>
          </a:xfrm>
          <a:custGeom>
            <a:avLst/>
            <a:gdLst/>
            <a:ahLst/>
            <a:cxnLst/>
            <a:rect l="l" t="t" r="r" b="b"/>
            <a:pathLst>
              <a:path w="1980564" h="337185">
                <a:moveTo>
                  <a:pt x="0" y="337185"/>
                </a:moveTo>
                <a:lnTo>
                  <a:pt x="1980438" y="337185"/>
                </a:lnTo>
                <a:lnTo>
                  <a:pt x="1980438" y="0"/>
                </a:lnTo>
                <a:lnTo>
                  <a:pt x="0" y="0"/>
                </a:lnTo>
                <a:lnTo>
                  <a:pt x="0" y="337185"/>
                </a:lnTo>
                <a:close/>
              </a:path>
            </a:pathLst>
          </a:custGeom>
          <a:solidFill>
            <a:srgbClr val="000000"/>
          </a:solidFill>
        </p:spPr>
        <p:txBody>
          <a:bodyPr wrap="square" lIns="0" tIns="0" rIns="0" bIns="0" rtlCol="0"/>
          <a:lstStyle/>
          <a:p>
            <a:endParaRPr/>
          </a:p>
        </p:txBody>
      </p:sp>
      <p:sp>
        <p:nvSpPr>
          <p:cNvPr id="61" name="object 39">
            <a:extLst>
              <a:ext uri="{FF2B5EF4-FFF2-40B4-BE49-F238E27FC236}">
                <a16:creationId xmlns:a16="http://schemas.microsoft.com/office/drawing/2014/main" id="{6FC586C0-64BE-4C62-811F-5109D513CF24}"/>
              </a:ext>
            </a:extLst>
          </p:cNvPr>
          <p:cNvSpPr/>
          <p:nvPr/>
        </p:nvSpPr>
        <p:spPr>
          <a:xfrm>
            <a:off x="4577760" y="246626"/>
            <a:ext cx="1979993" cy="336575"/>
          </a:xfrm>
          <a:prstGeom prst="rect">
            <a:avLst/>
          </a:prstGeom>
          <a:blipFill>
            <a:blip r:embed="rId11" cstate="print"/>
            <a:stretch>
              <a:fillRect/>
            </a:stretch>
          </a:blipFill>
        </p:spPr>
        <p:txBody>
          <a:bodyPr wrap="square" lIns="0" tIns="0" rIns="0" bIns="0" rtlCol="0"/>
          <a:lstStyle/>
          <a:p>
            <a:endParaRPr/>
          </a:p>
        </p:txBody>
      </p:sp>
      <p:sp>
        <p:nvSpPr>
          <p:cNvPr id="62" name="object 40">
            <a:extLst>
              <a:ext uri="{FF2B5EF4-FFF2-40B4-BE49-F238E27FC236}">
                <a16:creationId xmlns:a16="http://schemas.microsoft.com/office/drawing/2014/main" id="{71C68D1A-F36A-4AB4-9F83-B4AA65ED5F5A}"/>
              </a:ext>
            </a:extLst>
          </p:cNvPr>
          <p:cNvSpPr txBox="1"/>
          <p:nvPr/>
        </p:nvSpPr>
        <p:spPr>
          <a:xfrm>
            <a:off x="4577760" y="224630"/>
            <a:ext cx="1980564" cy="333375"/>
          </a:xfrm>
          <a:prstGeom prst="rect">
            <a:avLst/>
          </a:prstGeom>
        </p:spPr>
        <p:txBody>
          <a:bodyPr vert="horz" wrap="square" lIns="0" tIns="15240" rIns="0" bIns="0" rtlCol="0">
            <a:spAutoFit/>
          </a:bodyPr>
          <a:lstStyle/>
          <a:p>
            <a:pPr marL="53340">
              <a:lnSpc>
                <a:spcPct val="100000"/>
              </a:lnSpc>
              <a:spcBef>
                <a:spcPts val="120"/>
              </a:spcBef>
            </a:pPr>
            <a:r>
              <a:rPr sz="2000" b="1" spc="40">
                <a:solidFill>
                  <a:srgbClr val="FFFFFF"/>
                </a:solidFill>
                <a:latin typeface="Calibri"/>
                <a:cs typeface="Calibri"/>
              </a:rPr>
              <a:t>INSTALLATION</a:t>
            </a:r>
            <a:endParaRPr sz="2000">
              <a:latin typeface="Calibri"/>
              <a:cs typeface="Calibri"/>
            </a:endParaRPr>
          </a:p>
        </p:txBody>
      </p:sp>
      <p:sp>
        <p:nvSpPr>
          <p:cNvPr id="41" name="object 3">
            <a:extLst>
              <a:ext uri="{FF2B5EF4-FFF2-40B4-BE49-F238E27FC236}">
                <a16:creationId xmlns:a16="http://schemas.microsoft.com/office/drawing/2014/main" id="{8BB864E6-ED3C-48D7-942C-B74E411494BF}"/>
              </a:ext>
            </a:extLst>
          </p:cNvPr>
          <p:cNvSpPr/>
          <p:nvPr/>
        </p:nvSpPr>
        <p:spPr>
          <a:xfrm>
            <a:off x="337713" y="2417320"/>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solidFill>
                <a:srgbClr val="FF6600"/>
              </a:solidFill>
            </a:endParaRPr>
          </a:p>
        </p:txBody>
      </p:sp>
      <p:sp>
        <p:nvSpPr>
          <p:cNvPr id="43" name="object 3">
            <a:extLst>
              <a:ext uri="{FF2B5EF4-FFF2-40B4-BE49-F238E27FC236}">
                <a16:creationId xmlns:a16="http://schemas.microsoft.com/office/drawing/2014/main" id="{A25C6F91-41C1-4F9A-873F-0DA5F19296E9}"/>
              </a:ext>
            </a:extLst>
          </p:cNvPr>
          <p:cNvSpPr/>
          <p:nvPr/>
        </p:nvSpPr>
        <p:spPr>
          <a:xfrm>
            <a:off x="347138" y="3830352"/>
            <a:ext cx="186791" cy="186778"/>
          </a:xfrm>
          <a:prstGeom prst="rect">
            <a:avLst/>
          </a:prstGeom>
          <a:blipFill>
            <a:blip r:embed="rId2" cstate="print">
              <a:duotone>
                <a:prstClr val="black"/>
                <a:schemeClr val="accent1">
                  <a:tint val="45000"/>
                  <a:satMod val="400000"/>
                </a:schemeClr>
              </a:duotone>
            </a:blip>
            <a:stretch>
              <a:fillRect/>
            </a:stretch>
          </a:blipFill>
          <a:ln>
            <a:noFill/>
          </a:ln>
        </p:spPr>
        <p:txBody>
          <a:bodyPr wrap="square" lIns="0" tIns="0" rIns="0" bIns="0" rtlCol="0"/>
          <a:lstStyle/>
          <a:p>
            <a:endParaRPr/>
          </a:p>
        </p:txBody>
      </p:sp>
      <p:pic>
        <p:nvPicPr>
          <p:cNvPr id="2" name="Picture 1">
            <a:extLst>
              <a:ext uri="{FF2B5EF4-FFF2-40B4-BE49-F238E27FC236}">
                <a16:creationId xmlns:a16="http://schemas.microsoft.com/office/drawing/2014/main" id="{C8037385-D6D3-2294-D34E-1EA526B6594A}"/>
              </a:ext>
            </a:extLst>
          </p:cNvPr>
          <p:cNvPicPr>
            <a:picLocks noChangeAspect="1"/>
          </p:cNvPicPr>
          <p:nvPr/>
        </p:nvPicPr>
        <p:blipFill>
          <a:blip r:embed="rId12"/>
          <a:stretch>
            <a:fillRect/>
          </a:stretch>
        </p:blipFill>
        <p:spPr>
          <a:xfrm>
            <a:off x="10500046" y="5879188"/>
            <a:ext cx="1216824" cy="550714"/>
          </a:xfrm>
          <a:prstGeom prst="rect">
            <a:avLst/>
          </a:prstGeom>
        </p:spPr>
      </p:pic>
    </p:spTree>
    <p:extLst>
      <p:ext uri="{BB962C8B-B14F-4D97-AF65-F5344CB8AC3E}">
        <p14:creationId xmlns:p14="http://schemas.microsoft.com/office/powerpoint/2010/main" val="332142749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theme/theme1.xml><?xml version="1.0" encoding="utf-8"?>
<a:theme xmlns:a="http://schemas.openxmlformats.org/drawingml/2006/main" name="Facet">
  <a:themeElements>
    <a:clrScheme name="Custom 3">
      <a:dk1>
        <a:srgbClr val="002060"/>
      </a:dk1>
      <a:lt1>
        <a:sysClr val="window" lastClr="FFFFFF"/>
      </a:lt1>
      <a:dk2>
        <a:srgbClr val="242852"/>
      </a:dk2>
      <a:lt2>
        <a:srgbClr val="002060"/>
      </a:lt2>
      <a:accent1>
        <a:srgbClr val="002060"/>
      </a:accent1>
      <a:accent2>
        <a:srgbClr val="00339A"/>
      </a:accent2>
      <a:accent3>
        <a:srgbClr val="0036A2"/>
      </a:accent3>
      <a:accent4>
        <a:srgbClr val="003FBC"/>
      </a:accent4>
      <a:accent5>
        <a:srgbClr val="002F8E"/>
      </a:accent5>
      <a:accent6>
        <a:srgbClr val="00206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639A534AF35144991DC72D5D7CAE2C" ma:contentTypeVersion="16" ma:contentTypeDescription="Create a new document." ma:contentTypeScope="" ma:versionID="2005df6132dc53af85b2d3acc91b553c">
  <xsd:schema xmlns:xsd="http://www.w3.org/2001/XMLSchema" xmlns:xs="http://www.w3.org/2001/XMLSchema" xmlns:p="http://schemas.microsoft.com/office/2006/metadata/properties" xmlns:ns2="7d6018a6-3fac-486c-af86-5f8b6d9f8813" xmlns:ns3="3e9677e4-a79c-4a7f-950f-d83b4bfe9e90" targetNamespace="http://schemas.microsoft.com/office/2006/metadata/properties" ma:root="true" ma:fieldsID="403588aeba4015610cc2b18a4c3cac0c" ns2:_="" ns3:_="">
    <xsd:import namespace="7d6018a6-3fac-486c-af86-5f8b6d9f8813"/>
    <xsd:import namespace="3e9677e4-a79c-4a7f-950f-d83b4bfe9e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018a6-3fac-486c-af86-5f8b6d9f8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b660dd-3c69-4ce8-9827-42fdec66bc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9677e4-a79c-4a7f-950f-d83b4bfe9e9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75ac38-a52f-49ca-af51-4acc9db5cb11}" ma:internalName="TaxCatchAll" ma:showField="CatchAllData" ma:web="3e9677e4-a79c-4a7f-950f-d83b4bfe9e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e9677e4-a79c-4a7f-950f-d83b4bfe9e90">
      <UserInfo>
        <DisplayName>Shane Kennelly</DisplayName>
        <AccountId>13</AccountId>
        <AccountType/>
      </UserInfo>
      <UserInfo>
        <DisplayName>Niall  Kennelly</DisplayName>
        <AccountId>37</AccountId>
        <AccountType/>
      </UserInfo>
      <UserInfo>
        <DisplayName>Niall Kennelly</DisplayName>
        <AccountId>54</AccountId>
        <AccountType/>
      </UserInfo>
      <UserInfo>
        <DisplayName>Brenda Walsh</DisplayName>
        <AccountId>12</AccountId>
        <AccountType/>
      </UserInfo>
    </SharedWithUsers>
    <lcf76f155ced4ddcb4097134ff3c332f xmlns="7d6018a6-3fac-486c-af86-5f8b6d9f8813">
      <Terms xmlns="http://schemas.microsoft.com/office/infopath/2007/PartnerControls"/>
    </lcf76f155ced4ddcb4097134ff3c332f>
    <TaxCatchAll xmlns="3e9677e4-a79c-4a7f-950f-d83b4bfe9e90" xsi:nil="true"/>
  </documentManagement>
</p:properties>
</file>

<file path=customXml/itemProps1.xml><?xml version="1.0" encoding="utf-8"?>
<ds:datastoreItem xmlns:ds="http://schemas.openxmlformats.org/officeDocument/2006/customXml" ds:itemID="{54EC5D75-277F-437D-9BD1-C0C4A4060DC2}">
  <ds:schemaRefs>
    <ds:schemaRef ds:uri="http://schemas.microsoft.com/sharepoint/v3/contenttype/forms"/>
  </ds:schemaRefs>
</ds:datastoreItem>
</file>

<file path=customXml/itemProps2.xml><?xml version="1.0" encoding="utf-8"?>
<ds:datastoreItem xmlns:ds="http://schemas.openxmlformats.org/officeDocument/2006/customXml" ds:itemID="{39C37C3E-4736-42F3-9345-C271236E33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6018a6-3fac-486c-af86-5f8b6d9f8813"/>
    <ds:schemaRef ds:uri="3e9677e4-a79c-4a7f-950f-d83b4bfe9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042E83-6007-4A5B-B005-1721727382DF}">
  <ds:schemaRefs>
    <ds:schemaRef ds:uri="7d6018a6-3fac-486c-af86-5f8b6d9f8813"/>
    <ds:schemaRef ds:uri="http://www.w3.org/XML/1998/namespace"/>
    <ds:schemaRef ds:uri="http://purl.org/dc/dcmitype/"/>
    <ds:schemaRef ds:uri="http://schemas.microsoft.com/office/2006/documentManagement/types"/>
    <ds:schemaRef ds:uri="http://schemas.microsoft.com/office/infopath/2007/PartnerControls"/>
    <ds:schemaRef ds:uri="3e9677e4-a79c-4a7f-950f-d83b4bfe9e90"/>
    <ds:schemaRef ds:uri="http://schemas.openxmlformats.org/package/2006/metadata/core-propertie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1767</TotalTime>
  <Words>961</Words>
  <Application>Microsoft Office PowerPoint</Application>
  <PresentationFormat>Widescreen</PresentationFormat>
  <Paragraphs>93</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Symbol</vt:lpstr>
      <vt:lpstr>Tahoma</vt:lpstr>
      <vt:lpstr>Times New Roman</vt:lpstr>
      <vt:lpstr>Trebuchet MS</vt:lpstr>
      <vt:lpstr>Verdana</vt:lpstr>
      <vt:lpstr>Wingdings 3</vt:lpstr>
      <vt:lpstr>Facet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New Products 2023 </vt:lpstr>
      <vt:lpstr>Dock Levellers </vt:lpstr>
      <vt:lpstr>Dock Shelter  </vt:lpstr>
      <vt:lpstr>Sectional Doors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Walsh</dc:creator>
  <cp:lastModifiedBy>Brenda Walsh</cp:lastModifiedBy>
  <cp:revision>15</cp:revision>
  <cp:lastPrinted>2022-07-27T13:35:41Z</cp:lastPrinted>
  <dcterms:created xsi:type="dcterms:W3CDTF">2017-04-13T11:44:05Z</dcterms:created>
  <dcterms:modified xsi:type="dcterms:W3CDTF">2023-04-03T11:15:13Z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0x010100A2639A534AF35144991DC72D5D7CAE2C</vt:lpwstr>
  </property>
  <property fmtid="{D5CDD505-2E9C-101B-9397-08002B2CF9AE}" pid="3" name="MediaServiceImageTags">
    <vt:lpwstr/>
  </property>
</Properties>
</file>